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2.xml" ContentType="application/vnd.openxmlformats-officedocument.drawingml.chart+xml"/>
  <Override PartName="/ppt/notesSlides/notesSlide10.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11.xml" ContentType="application/vnd.openxmlformats-officedocument.presentationml.notesSlide+xml"/>
  <Override PartName="/ppt/charts/chart5.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6.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6.xml" ContentType="application/vnd.openxmlformats-officedocument.presentationml.notesSlide+xml"/>
  <Override PartName="/ppt/charts/chart7.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53"/>
  </p:notesMasterIdLst>
  <p:handoutMasterIdLst>
    <p:handoutMasterId r:id="rId54"/>
  </p:handoutMasterIdLst>
  <p:sldIdLst>
    <p:sldId id="256" r:id="rId4"/>
    <p:sldId id="257" r:id="rId5"/>
    <p:sldId id="385" r:id="rId6"/>
    <p:sldId id="366" r:id="rId7"/>
    <p:sldId id="310" r:id="rId8"/>
    <p:sldId id="395" r:id="rId9"/>
    <p:sldId id="387" r:id="rId10"/>
    <p:sldId id="396" r:id="rId11"/>
    <p:sldId id="389" r:id="rId12"/>
    <p:sldId id="390" r:id="rId13"/>
    <p:sldId id="369" r:id="rId14"/>
    <p:sldId id="381" r:id="rId15"/>
    <p:sldId id="384" r:id="rId16"/>
    <p:sldId id="367" r:id="rId17"/>
    <p:sldId id="400" r:id="rId18"/>
    <p:sldId id="397" r:id="rId19"/>
    <p:sldId id="316" r:id="rId20"/>
    <p:sldId id="351" r:id="rId21"/>
    <p:sldId id="382" r:id="rId22"/>
    <p:sldId id="392" r:id="rId23"/>
    <p:sldId id="313" r:id="rId24"/>
    <p:sldId id="380" r:id="rId25"/>
    <p:sldId id="401" r:id="rId26"/>
    <p:sldId id="340" r:id="rId27"/>
    <p:sldId id="344" r:id="rId28"/>
    <p:sldId id="341" r:id="rId29"/>
    <p:sldId id="345" r:id="rId30"/>
    <p:sldId id="375" r:id="rId31"/>
    <p:sldId id="346" r:id="rId32"/>
    <p:sldId id="347" r:id="rId33"/>
    <p:sldId id="348" r:id="rId34"/>
    <p:sldId id="376" r:id="rId35"/>
    <p:sldId id="377" r:id="rId36"/>
    <p:sldId id="378" r:id="rId37"/>
    <p:sldId id="343" r:id="rId38"/>
    <p:sldId id="349" r:id="rId39"/>
    <p:sldId id="350" r:id="rId40"/>
    <p:sldId id="398" r:id="rId41"/>
    <p:sldId id="358" r:id="rId42"/>
    <p:sldId id="359" r:id="rId43"/>
    <p:sldId id="399" r:id="rId44"/>
    <p:sldId id="360" r:id="rId45"/>
    <p:sldId id="362" r:id="rId46"/>
    <p:sldId id="363" r:id="rId47"/>
    <p:sldId id="364" r:id="rId48"/>
    <p:sldId id="361" r:id="rId49"/>
    <p:sldId id="353" r:id="rId50"/>
    <p:sldId id="331" r:id="rId51"/>
    <p:sldId id="265" r:id="rId52"/>
  </p:sldIdLst>
  <p:sldSz cx="9144000" cy="6858000" type="screen4x3"/>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EDF4"/>
    <a:srgbClr val="D20000"/>
    <a:srgbClr val="F7A6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70" autoAdjust="0"/>
    <p:restoredTop sz="83028" autoAdjust="0"/>
  </p:normalViewPr>
  <p:slideViewPr>
    <p:cSldViewPr>
      <p:cViewPr varScale="1">
        <p:scale>
          <a:sx n="97" d="100"/>
          <a:sy n="97" d="100"/>
        </p:scale>
        <p:origin x="2022" y="72"/>
      </p:cViewPr>
      <p:guideLst>
        <p:guide orient="horz" pos="2160"/>
        <p:guide pos="2880"/>
      </p:guideLst>
    </p:cSldViewPr>
  </p:slideViewPr>
  <p:notesTextViewPr>
    <p:cViewPr>
      <p:scale>
        <a:sx n="100" d="100"/>
        <a:sy n="100" d="100"/>
      </p:scale>
      <p:origin x="0" y="0"/>
    </p:cViewPr>
  </p:notesTextViewPr>
  <p:sorterViewPr>
    <p:cViewPr>
      <p:scale>
        <a:sx n="102" d="100"/>
        <a:sy n="102" d="100"/>
      </p:scale>
      <p:origin x="0" y="-25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AMATLFIL02\Jobs_Agreements\173616%20-%20Cherokee%20CTP\5.0%20Project%20Data\5.13%20Existing%20Data%20Inventory\Prioritization\FundingUtilization.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AMATLFIL02\Jobs_Agreements\173616%20-%20Cherokee%20CTP\5.0%20Project%20Data\5.13%20Existing%20Data%20Inventory\Prioritization\FundingUtilization.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AMATLFIL02\Jobs_Agreements\173616%20-%20Cherokee%20CTP\5.0%20Project%20Data\5.13%20Existing%20Data%20Inventory\Prioritization\FundingUtilization.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AMATLFIL02\Jobs_Agreements\173616%20-%20Cherokee%20CTP\5.0%20Project%20Data\5.13%20Existing%20Data%20Inventory\Prioritization\FundingUtilization.xlsx" TargetMode="External"/></Relationships>
</file>

<file path=ppt/charts/_rels/chart6.xml.rels><?xml version="1.0" encoding="UTF-8" standalone="yes"?>
<Relationships xmlns="http://schemas.openxmlformats.org/package/2006/relationships"><Relationship Id="rId3" Type="http://schemas.openxmlformats.org/officeDocument/2006/relationships/oleObject" Target="file:///\\GAATDATA\Projects\62575.01%20CherokeeCountyCo\docs\Transmittals\Supporting_Calculations.xlsx" TargetMode="External"/><Relationship Id="rId2" Type="http://schemas.microsoft.com/office/2011/relationships/chartColorStyle" Target="colors1.xml"/><Relationship Id="rId1" Type="http://schemas.microsoft.com/office/2011/relationships/chartStyle" Target="style1.xml"/></Relationships>
</file>

<file path=ppt/charts/_rels/chart7.xml.rels><?xml version="1.0" encoding="UTF-8" standalone="yes"?>
<Relationships xmlns="http://schemas.openxmlformats.org/package/2006/relationships"><Relationship Id="rId3" Type="http://schemas.openxmlformats.org/officeDocument/2006/relationships/oleObject" Target="file:///\\GAATDATA\Projects\62575.01%20CherokeeCountyCo\docs\Transmittals\Supporting_Calculations.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0"/>
    </c:view3D>
    <c:floor>
      <c:thickness val="0"/>
    </c:floor>
    <c:sideWall>
      <c:thickness val="0"/>
    </c:sideWall>
    <c:backWall>
      <c:thickness val="0"/>
    </c:backWall>
    <c:plotArea>
      <c:layout>
        <c:manualLayout>
          <c:layoutTarget val="inner"/>
          <c:xMode val="edge"/>
          <c:yMode val="edge"/>
          <c:x val="0.32509777623950947"/>
          <c:y val="4.3010752688172046E-2"/>
          <c:w val="0.64998918404430261"/>
          <c:h val="0.88311595123190223"/>
        </c:manualLayout>
      </c:layout>
      <c:bar3DChart>
        <c:barDir val="bar"/>
        <c:grouping val="clustered"/>
        <c:varyColors val="0"/>
        <c:ser>
          <c:idx val="0"/>
          <c:order val="0"/>
          <c:invertIfNegative val="0"/>
          <c:cat>
            <c:strRef>
              <c:f>Sheet1!$A$6:$A$11</c:f>
              <c:strCache>
                <c:ptCount val="6"/>
                <c:pt idx="0">
                  <c:v>Capacity Improvements</c:v>
                </c:pt>
                <c:pt idx="1">
                  <c:v>Operations Improvements</c:v>
                </c:pt>
                <c:pt idx="2">
                  <c:v>System Preservation</c:v>
                </c:pt>
                <c:pt idx="3">
                  <c:v>Safety Improvements</c:v>
                </c:pt>
                <c:pt idx="4">
                  <c:v>Transit Expansion</c:v>
                </c:pt>
                <c:pt idx="5">
                  <c:v>Pedestrian/Bike Improvements</c:v>
                </c:pt>
              </c:strCache>
            </c:strRef>
          </c:cat>
          <c:val>
            <c:numRef>
              <c:f>Sheet1!$B$6:$B$11</c:f>
              <c:numCache>
                <c:formatCode>General</c:formatCode>
                <c:ptCount val="6"/>
                <c:pt idx="0">
                  <c:v>232</c:v>
                </c:pt>
                <c:pt idx="1">
                  <c:v>132</c:v>
                </c:pt>
                <c:pt idx="2">
                  <c:v>182</c:v>
                </c:pt>
                <c:pt idx="3">
                  <c:v>138.5</c:v>
                </c:pt>
                <c:pt idx="4">
                  <c:v>101.5</c:v>
                </c:pt>
                <c:pt idx="5">
                  <c:v>167</c:v>
                </c:pt>
              </c:numCache>
            </c:numRef>
          </c:val>
        </c:ser>
        <c:dLbls>
          <c:showLegendKey val="0"/>
          <c:showVal val="0"/>
          <c:showCatName val="0"/>
          <c:showSerName val="0"/>
          <c:showPercent val="0"/>
          <c:showBubbleSize val="0"/>
        </c:dLbls>
        <c:gapWidth val="150"/>
        <c:shape val="box"/>
        <c:axId val="251291016"/>
        <c:axId val="250186024"/>
        <c:axId val="0"/>
      </c:bar3DChart>
      <c:valAx>
        <c:axId val="250186024"/>
        <c:scaling>
          <c:orientation val="minMax"/>
        </c:scaling>
        <c:delete val="0"/>
        <c:axPos val="b"/>
        <c:majorGridlines/>
        <c:numFmt formatCode="General" sourceLinked="1"/>
        <c:majorTickMark val="out"/>
        <c:minorTickMark val="none"/>
        <c:tickLblPos val="nextTo"/>
        <c:crossAx val="251291016"/>
        <c:crosses val="autoZero"/>
        <c:crossBetween val="between"/>
      </c:valAx>
      <c:catAx>
        <c:axId val="251291016"/>
        <c:scaling>
          <c:orientation val="minMax"/>
        </c:scaling>
        <c:delete val="0"/>
        <c:axPos val="l"/>
        <c:numFmt formatCode="General" sourceLinked="0"/>
        <c:majorTickMark val="out"/>
        <c:minorTickMark val="none"/>
        <c:tickLblPos val="nextTo"/>
        <c:txPr>
          <a:bodyPr/>
          <a:lstStyle/>
          <a:p>
            <a:pPr>
              <a:defRPr sz="1400" b="1" i="0" baseline="0">
                <a:solidFill>
                  <a:schemeClr val="tx2"/>
                </a:solidFill>
              </a:defRPr>
            </a:pPr>
            <a:endParaRPr lang="en-US"/>
          </a:p>
        </c:txPr>
        <c:crossAx val="250186024"/>
        <c:crosses val="autoZero"/>
        <c:auto val="1"/>
        <c:lblAlgn val="ctr"/>
        <c:lblOffset val="100"/>
        <c:noMultiLvlLbl val="0"/>
      </c:catAx>
    </c:plotArea>
    <c:plotVisOnly val="1"/>
    <c:dispBlanksAs val="gap"/>
    <c:showDLblsOverMax val="0"/>
  </c:chart>
  <c:txPr>
    <a:bodyPr/>
    <a:lstStyle/>
    <a:p>
      <a:pPr>
        <a:defRPr sz="1200" baseline="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spPr>
            <a:solidFill>
              <a:schemeClr val="accent2"/>
            </a:solidFill>
          </c:spPr>
          <c:invertIfNegative val="0"/>
          <c:dPt>
            <c:idx val="1"/>
            <c:invertIfNegative val="0"/>
            <c:bubble3D val="0"/>
            <c:spPr>
              <a:solidFill>
                <a:schemeClr val="accent5"/>
              </a:solidFill>
            </c:spPr>
          </c:dPt>
          <c:dPt>
            <c:idx val="2"/>
            <c:invertIfNegative val="0"/>
            <c:bubble3D val="0"/>
            <c:spPr>
              <a:solidFill>
                <a:schemeClr val="accent3">
                  <a:lumMod val="75000"/>
                </a:schemeClr>
              </a:solidFill>
            </c:spPr>
          </c:dPt>
          <c:dPt>
            <c:idx val="3"/>
            <c:invertIfNegative val="0"/>
            <c:bubble3D val="0"/>
            <c:spPr>
              <a:solidFill>
                <a:schemeClr val="accent6"/>
              </a:solidFill>
            </c:spPr>
          </c:dPt>
          <c:dLbls>
            <c:dLbl>
              <c:idx val="0"/>
              <c:layout/>
              <c:tx>
                <c:rich>
                  <a:bodyPr/>
                  <a:lstStyle/>
                  <a:p>
                    <a:r>
                      <a:rPr lang="en-US" sz="1300" dirty="0" smtClean="0"/>
                      <a:t>$252 M</a:t>
                    </a:r>
                    <a:endParaRPr lang="en-US" dirty="0"/>
                  </a:p>
                </c:rich>
              </c:tx>
              <c:showLegendKey val="0"/>
              <c:showVal val="1"/>
              <c:showCatName val="0"/>
              <c:showSerName val="0"/>
              <c:showPercent val="0"/>
              <c:showBubbleSize val="0"/>
              <c:extLst>
                <c:ext xmlns:c15="http://schemas.microsoft.com/office/drawing/2012/chart" uri="{CE6537A1-D6FC-4f65-9D91-7224C49458BB}">
                  <c15:layout/>
                </c:ext>
              </c:extLst>
            </c:dLbl>
            <c:dLbl>
              <c:idx val="1"/>
              <c:layout/>
              <c:tx>
                <c:rich>
                  <a:bodyPr/>
                  <a:lstStyle/>
                  <a:p>
                    <a:r>
                      <a:rPr lang="en-US" sz="1300" dirty="0" smtClean="0"/>
                      <a:t>$279 M</a:t>
                    </a:r>
                    <a:endParaRPr lang="en-US" dirty="0"/>
                  </a:p>
                </c:rich>
              </c:tx>
              <c:showLegendKey val="0"/>
              <c:showVal val="1"/>
              <c:showCatName val="0"/>
              <c:showSerName val="0"/>
              <c:showPercent val="0"/>
              <c:showBubbleSize val="0"/>
              <c:extLst>
                <c:ext xmlns:c15="http://schemas.microsoft.com/office/drawing/2012/chart" uri="{CE6537A1-D6FC-4f65-9D91-7224C49458BB}">
                  <c15:layout/>
                </c:ext>
              </c:extLst>
            </c:dLbl>
            <c:dLbl>
              <c:idx val="2"/>
              <c:layout/>
              <c:tx>
                <c:rich>
                  <a:bodyPr/>
                  <a:lstStyle/>
                  <a:p>
                    <a:r>
                      <a:rPr lang="en-US" sz="1300" dirty="0" smtClean="0"/>
                      <a:t>$40 M</a:t>
                    </a:r>
                    <a:endParaRPr lang="en-US" dirty="0"/>
                  </a:p>
                </c:rich>
              </c:tx>
              <c:showLegendKey val="0"/>
              <c:showVal val="1"/>
              <c:showCatName val="0"/>
              <c:showSerName val="0"/>
              <c:showPercent val="0"/>
              <c:showBubbleSize val="0"/>
              <c:extLst>
                <c:ext xmlns:c15="http://schemas.microsoft.com/office/drawing/2012/chart" uri="{CE6537A1-D6FC-4f65-9D91-7224C49458BB}">
                  <c15:layout/>
                </c:ext>
              </c:extLst>
            </c:dLbl>
            <c:dLbl>
              <c:idx val="3"/>
              <c:layout/>
              <c:tx>
                <c:rich>
                  <a:bodyPr/>
                  <a:lstStyle/>
                  <a:p>
                    <a:r>
                      <a:rPr lang="en-US" sz="1300" smtClean="0"/>
                      <a:t>$516 M</a:t>
                    </a:r>
                    <a:endParaRPr lang="en-US"/>
                  </a:p>
                </c:rich>
              </c:tx>
              <c:showLegendKey val="0"/>
              <c:showVal val="1"/>
              <c:showCatName val="0"/>
              <c:showSerName val="0"/>
              <c:showPercent val="0"/>
              <c:showBubbleSize val="0"/>
              <c:extLst>
                <c:ext xmlns:c15="http://schemas.microsoft.com/office/drawing/2012/chart" uri="{CE6537A1-D6FC-4f65-9D91-7224C49458BB}">
                  <c15:layout/>
                </c:ext>
              </c:extLst>
            </c:dLbl>
            <c:numFmt formatCode="#,##0" sourceLinked="0"/>
            <c:spPr>
              <a:noFill/>
              <a:ln>
                <a:noFill/>
              </a:ln>
              <a:effectLst/>
            </c:spPr>
            <c:txPr>
              <a:bodyPr/>
              <a:lstStyle/>
              <a:p>
                <a:pPr>
                  <a:defRPr sz="13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Sheet4!$A$35:$A$38</c:f>
              <c:strCache>
                <c:ptCount val="4"/>
                <c:pt idx="0">
                  <c:v>Federal (RTP)</c:v>
                </c:pt>
                <c:pt idx="1">
                  <c:v>State (RTP &amp; HB 170)*</c:v>
                </c:pt>
                <c:pt idx="2">
                  <c:v>LMIG</c:v>
                </c:pt>
                <c:pt idx="3">
                  <c:v>SPLOST</c:v>
                </c:pt>
              </c:strCache>
            </c:strRef>
          </c:cat>
          <c:val>
            <c:numRef>
              <c:f>Sheet4!$B$35:$B$38</c:f>
              <c:numCache>
                <c:formatCode>General</c:formatCode>
                <c:ptCount val="4"/>
                <c:pt idx="0">
                  <c:v>252.2</c:v>
                </c:pt>
                <c:pt idx="1">
                  <c:v>279.3</c:v>
                </c:pt>
                <c:pt idx="2">
                  <c:v>40</c:v>
                </c:pt>
                <c:pt idx="3">
                  <c:v>516</c:v>
                </c:pt>
              </c:numCache>
            </c:numRef>
          </c:val>
        </c:ser>
        <c:dLbls>
          <c:showLegendKey val="0"/>
          <c:showVal val="0"/>
          <c:showCatName val="0"/>
          <c:showSerName val="0"/>
          <c:showPercent val="0"/>
          <c:showBubbleSize val="0"/>
        </c:dLbls>
        <c:gapWidth val="150"/>
        <c:axId val="353661264"/>
        <c:axId val="353699592"/>
      </c:barChart>
      <c:catAx>
        <c:axId val="353661264"/>
        <c:scaling>
          <c:orientation val="minMax"/>
        </c:scaling>
        <c:delete val="0"/>
        <c:axPos val="b"/>
        <c:numFmt formatCode="General" sourceLinked="0"/>
        <c:majorTickMark val="out"/>
        <c:minorTickMark val="none"/>
        <c:tickLblPos val="nextTo"/>
        <c:txPr>
          <a:bodyPr/>
          <a:lstStyle/>
          <a:p>
            <a:pPr>
              <a:defRPr sz="1300" b="1"/>
            </a:pPr>
            <a:endParaRPr lang="en-US"/>
          </a:p>
        </c:txPr>
        <c:crossAx val="353699592"/>
        <c:crosses val="autoZero"/>
        <c:auto val="1"/>
        <c:lblAlgn val="ctr"/>
        <c:lblOffset val="100"/>
        <c:noMultiLvlLbl val="0"/>
      </c:catAx>
      <c:valAx>
        <c:axId val="353699592"/>
        <c:scaling>
          <c:orientation val="minMax"/>
        </c:scaling>
        <c:delete val="0"/>
        <c:axPos val="l"/>
        <c:majorGridlines/>
        <c:minorGridlines/>
        <c:title>
          <c:tx>
            <c:rich>
              <a:bodyPr rot="-5400000" vert="horz"/>
              <a:lstStyle/>
              <a:p>
                <a:pPr>
                  <a:defRPr sz="1300"/>
                </a:pPr>
                <a:r>
                  <a:rPr lang="en-US" sz="1300"/>
                  <a:t>In Millions of</a:t>
                </a:r>
                <a:r>
                  <a:rPr lang="en-US" sz="1300" baseline="0"/>
                  <a:t> Dollars</a:t>
                </a:r>
                <a:endParaRPr lang="en-US" sz="1300"/>
              </a:p>
            </c:rich>
          </c:tx>
          <c:layout/>
          <c:overlay val="0"/>
        </c:title>
        <c:numFmt formatCode="General" sourceLinked="1"/>
        <c:majorTickMark val="out"/>
        <c:minorTickMark val="none"/>
        <c:tickLblPos val="nextTo"/>
        <c:crossAx val="353661264"/>
        <c:crosses val="autoZero"/>
        <c:crossBetween val="between"/>
      </c:valAx>
    </c:plotArea>
    <c:legend>
      <c:legendPos val="r"/>
      <c:layout/>
      <c:overlay val="0"/>
      <c:txPr>
        <a:bodyPr/>
        <a:lstStyle/>
        <a:p>
          <a:pPr>
            <a:defRPr sz="1300" b="1"/>
          </a:pPr>
          <a:endParaRPr lang="en-US"/>
        </a:p>
      </c:txPr>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dLbls>
          <c:showLegendKey val="0"/>
          <c:showVal val="0"/>
          <c:showCatName val="0"/>
          <c:showSerName val="0"/>
          <c:showPercent val="0"/>
          <c:showBubbleSize val="0"/>
          <c:showLeaderLines val="0"/>
        </c:dLbls>
        <c:firstSliceAng val="0"/>
      </c:pieChart>
    </c:plotArea>
    <c:legend>
      <c:legendPos val="r"/>
      <c:layout>
        <c:manualLayout>
          <c:xMode val="edge"/>
          <c:yMode val="edge"/>
          <c:x val="0.65411081948089822"/>
          <c:y val="0.26019536872407073"/>
          <c:w val="0.34403732866724995"/>
          <c:h val="0.47692087884175766"/>
        </c:manualLayout>
      </c:layout>
      <c:overlay val="0"/>
      <c:txPr>
        <a:bodyPr/>
        <a:lstStyle/>
        <a:p>
          <a:pPr>
            <a:defRPr sz="1300"/>
          </a:pPr>
          <a:endParaRPr lang="en-US"/>
        </a:p>
      </c:txPr>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6676385700512041E-2"/>
          <c:y val="6.805555555555555E-2"/>
          <c:w val="0.52430562722900631"/>
          <c:h val="0.83888888888888891"/>
        </c:manualLayout>
      </c:layout>
      <c:pieChart>
        <c:varyColors val="1"/>
        <c:ser>
          <c:idx val="0"/>
          <c:order val="0"/>
          <c:dPt>
            <c:idx val="0"/>
            <c:bubble3D val="0"/>
            <c:spPr>
              <a:solidFill>
                <a:schemeClr val="accent5">
                  <a:lumMod val="50000"/>
                </a:schemeClr>
              </a:solidFill>
            </c:spPr>
          </c:dPt>
          <c:dPt>
            <c:idx val="1"/>
            <c:bubble3D val="0"/>
            <c:spPr>
              <a:solidFill>
                <a:schemeClr val="accent6">
                  <a:lumMod val="75000"/>
                </a:schemeClr>
              </a:solidFill>
            </c:spPr>
          </c:dPt>
          <c:dPt>
            <c:idx val="2"/>
            <c:bubble3D val="0"/>
            <c:spPr>
              <a:solidFill>
                <a:schemeClr val="accent4"/>
              </a:solidFill>
            </c:spPr>
          </c:dPt>
          <c:dPt>
            <c:idx val="3"/>
            <c:bubble3D val="0"/>
            <c:spPr>
              <a:solidFill>
                <a:schemeClr val="accent3">
                  <a:lumMod val="75000"/>
                </a:schemeClr>
              </a:solidFill>
            </c:spPr>
          </c:dPt>
          <c:dPt>
            <c:idx val="4"/>
            <c:bubble3D val="0"/>
            <c:spPr>
              <a:solidFill>
                <a:srgbClr val="FF0000"/>
              </a:solidFill>
            </c:spPr>
          </c:dPt>
          <c:dLbls>
            <c:dLbl>
              <c:idx val="4"/>
              <c:layout>
                <c:manualLayout>
                  <c:x val="4.6711577320090659E-2"/>
                  <c:y val="0.10248953871747706"/>
                </c:manualLayout>
              </c:layout>
              <c:showLegendKey val="0"/>
              <c:showVal val="0"/>
              <c:showCatName val="0"/>
              <c:showSerName val="0"/>
              <c:showPercent val="1"/>
              <c:showBubbleSize val="0"/>
              <c:extLst>
                <c:ext xmlns:c15="http://schemas.microsoft.com/office/drawing/2012/chart" uri="{CE6537A1-D6FC-4f65-9D91-7224C49458BB}">
                  <c15:layout/>
                </c:ext>
              </c:extLst>
            </c:dLbl>
            <c:numFmt formatCode="0.0%" sourceLinked="0"/>
            <c:spPr>
              <a:noFill/>
              <a:ln>
                <a:noFill/>
              </a:ln>
              <a:effectLst/>
            </c:spPr>
            <c:txPr>
              <a:bodyPr/>
              <a:lstStyle/>
              <a:p>
                <a:pPr>
                  <a:defRPr sz="1600" b="1">
                    <a:solidFill>
                      <a:schemeClr val="bg1"/>
                    </a:solidFill>
                  </a:defRPr>
                </a:pPr>
                <a:endParaRPr lang="en-US"/>
              </a:p>
            </c:txPr>
            <c:showLegendKey val="0"/>
            <c:showVal val="0"/>
            <c:showCatName val="0"/>
            <c:showSerName val="0"/>
            <c:showPercent val="1"/>
            <c:showBubbleSize val="0"/>
            <c:showLeaderLines val="1"/>
            <c:extLst>
              <c:ext xmlns:c15="http://schemas.microsoft.com/office/drawing/2012/chart" uri="{CE6537A1-D6FC-4f65-9D91-7224C49458BB}">
                <c15:layout/>
              </c:ext>
            </c:extLst>
          </c:dLbls>
          <c:cat>
            <c:strRef>
              <c:f>'Sheet2 (2)'!$A$2:$A$6</c:f>
              <c:strCache>
                <c:ptCount val="5"/>
                <c:pt idx="0">
                  <c:v>Capacity Expansion</c:v>
                </c:pt>
                <c:pt idx="1">
                  <c:v>Operations &amp; Connectivity</c:v>
                </c:pt>
                <c:pt idx="2">
                  <c:v>Safety &amp; Bridge Upgrades</c:v>
                </c:pt>
                <c:pt idx="3">
                  <c:v>Bicycle-Pedestrian Facilities</c:v>
                </c:pt>
                <c:pt idx="4">
                  <c:v>Transit</c:v>
                </c:pt>
              </c:strCache>
            </c:strRef>
          </c:cat>
          <c:val>
            <c:numRef>
              <c:f>'Sheet2 (2)'!$B$2:$B$6</c:f>
              <c:numCache>
                <c:formatCode>_("$"* #,##0.0_);_("$"* \(#,##0.0\);_("$"* "-"??_);_(@_)</c:formatCode>
                <c:ptCount val="5"/>
                <c:pt idx="0">
                  <c:v>1082.4000000000001</c:v>
                </c:pt>
                <c:pt idx="1">
                  <c:v>67.13</c:v>
                </c:pt>
                <c:pt idx="2">
                  <c:v>118.55</c:v>
                </c:pt>
                <c:pt idx="3">
                  <c:v>88.44</c:v>
                </c:pt>
                <c:pt idx="4">
                  <c:v>1.8</c:v>
                </c:pt>
              </c:numCache>
            </c:numRef>
          </c:val>
        </c:ser>
        <c:dLbls>
          <c:showLegendKey val="0"/>
          <c:showVal val="0"/>
          <c:showCatName val="0"/>
          <c:showSerName val="0"/>
          <c:showPercent val="0"/>
          <c:showBubbleSize val="0"/>
          <c:showLeaderLines val="1"/>
        </c:dLbls>
        <c:firstSliceAng val="0"/>
      </c:pieChart>
    </c:plotArea>
    <c:legend>
      <c:legendPos val="r"/>
      <c:layout>
        <c:manualLayout>
          <c:xMode val="edge"/>
          <c:yMode val="edge"/>
          <c:x val="0.63270404537183478"/>
          <c:y val="0.33416732283464567"/>
          <c:w val="0.35560932256885613"/>
          <c:h val="0.46865923009623794"/>
        </c:manualLayout>
      </c:layout>
      <c:overlay val="0"/>
      <c:txPr>
        <a:bodyPr/>
        <a:lstStyle/>
        <a:p>
          <a:pPr>
            <a:defRPr sz="1300"/>
          </a:pPr>
          <a:endParaRPr lang="en-US"/>
        </a:p>
      </c:txPr>
    </c:legend>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ser>
          <c:idx val="0"/>
          <c:order val="0"/>
          <c:dPt>
            <c:idx val="0"/>
            <c:bubble3D val="0"/>
            <c:spPr>
              <a:solidFill>
                <a:schemeClr val="accent5">
                  <a:lumMod val="50000"/>
                </a:schemeClr>
              </a:solidFill>
            </c:spPr>
          </c:dPt>
          <c:dPt>
            <c:idx val="1"/>
            <c:bubble3D val="0"/>
            <c:spPr>
              <a:solidFill>
                <a:schemeClr val="accent6">
                  <a:lumMod val="75000"/>
                </a:schemeClr>
              </a:solidFill>
            </c:spPr>
          </c:dPt>
          <c:dPt>
            <c:idx val="2"/>
            <c:bubble3D val="0"/>
            <c:spPr>
              <a:solidFill>
                <a:schemeClr val="accent4"/>
              </a:solidFill>
            </c:spPr>
          </c:dPt>
          <c:dPt>
            <c:idx val="3"/>
            <c:bubble3D val="0"/>
            <c:spPr>
              <a:solidFill>
                <a:schemeClr val="accent3">
                  <a:lumMod val="75000"/>
                </a:schemeClr>
              </a:solidFill>
            </c:spPr>
          </c:dPt>
          <c:dPt>
            <c:idx val="4"/>
            <c:bubble3D val="0"/>
            <c:spPr>
              <a:solidFill>
                <a:srgbClr val="FF0000"/>
              </a:solidFill>
            </c:spPr>
          </c:dPt>
          <c:dLbls>
            <c:dLbl>
              <c:idx val="4"/>
              <c:layout>
                <c:manualLayout>
                  <c:x val="4.0674609896152E-2"/>
                  <c:y val="8.4447125560917796E-2"/>
                </c:manualLayout>
              </c:layout>
              <c:showLegendKey val="0"/>
              <c:showVal val="0"/>
              <c:showCatName val="0"/>
              <c:showSerName val="0"/>
              <c:showPercent val="1"/>
              <c:showBubbleSize val="0"/>
              <c:extLst>
                <c:ext xmlns:c15="http://schemas.microsoft.com/office/drawing/2012/chart" uri="{CE6537A1-D6FC-4f65-9D91-7224C49458BB}">
                  <c15:layout/>
                </c:ext>
              </c:extLst>
            </c:dLbl>
            <c:numFmt formatCode="0.00%" sourceLinked="0"/>
            <c:spPr>
              <a:noFill/>
              <a:ln>
                <a:noFill/>
              </a:ln>
              <a:effectLst/>
            </c:spPr>
            <c:txPr>
              <a:bodyPr/>
              <a:lstStyle/>
              <a:p>
                <a:pPr>
                  <a:defRPr sz="1600" b="1">
                    <a:solidFill>
                      <a:schemeClr val="bg1"/>
                    </a:solidFill>
                  </a:defRPr>
                </a:pPr>
                <a:endParaRPr lang="en-US"/>
              </a:p>
            </c:txPr>
            <c:showLegendKey val="0"/>
            <c:showVal val="0"/>
            <c:showCatName val="0"/>
            <c:showSerName val="0"/>
            <c:showPercent val="1"/>
            <c:showBubbleSize val="0"/>
            <c:showLeaderLines val="1"/>
            <c:extLst>
              <c:ext xmlns:c15="http://schemas.microsoft.com/office/drawing/2012/chart" uri="{CE6537A1-D6FC-4f65-9D91-7224C49458BB}">
                <c15:layout/>
              </c:ext>
            </c:extLst>
          </c:dLbls>
          <c:cat>
            <c:strRef>
              <c:f>Sheet2!$A$2:$A$6</c:f>
              <c:strCache>
                <c:ptCount val="5"/>
                <c:pt idx="0">
                  <c:v>Capacity Expansion</c:v>
                </c:pt>
                <c:pt idx="1">
                  <c:v>Operations &amp; Connectivity</c:v>
                </c:pt>
                <c:pt idx="2">
                  <c:v>Safety &amp; Bridge Upgrades</c:v>
                </c:pt>
                <c:pt idx="3">
                  <c:v>Bicycle-Pedestrian Facilities</c:v>
                </c:pt>
                <c:pt idx="4">
                  <c:v>Transit</c:v>
                </c:pt>
              </c:strCache>
            </c:strRef>
          </c:cat>
          <c:val>
            <c:numRef>
              <c:f>Sheet2!$B$2:$B$6</c:f>
              <c:numCache>
                <c:formatCode>_("$"* #,##0_);_("$"* \(#,##0\);_("$"* "-"??_);_(@_)</c:formatCode>
                <c:ptCount val="5"/>
                <c:pt idx="0">
                  <c:v>192000000</c:v>
                </c:pt>
                <c:pt idx="1">
                  <c:v>33070000</c:v>
                </c:pt>
                <c:pt idx="2">
                  <c:v>40710000</c:v>
                </c:pt>
                <c:pt idx="3">
                  <c:v>81450000</c:v>
                </c:pt>
                <c:pt idx="4">
                  <c:v>66500</c:v>
                </c:pt>
              </c:numCache>
            </c:numRef>
          </c:val>
        </c:ser>
        <c:dLbls>
          <c:showLegendKey val="0"/>
          <c:showVal val="0"/>
          <c:showCatName val="0"/>
          <c:showSerName val="0"/>
          <c:showPercent val="0"/>
          <c:showBubbleSize val="0"/>
          <c:showLeaderLines val="1"/>
        </c:dLbls>
        <c:firstSliceAng val="0"/>
      </c:pieChart>
    </c:plotArea>
    <c:legend>
      <c:legendPos val="r"/>
      <c:layout>
        <c:manualLayout>
          <c:xMode val="edge"/>
          <c:yMode val="edge"/>
          <c:x val="0.67895508639565583"/>
          <c:y val="0.35409088984844639"/>
          <c:w val="0.30982144671961043"/>
          <c:h val="0.46923736347472705"/>
        </c:manualLayout>
      </c:layout>
      <c:overlay val="0"/>
      <c:txPr>
        <a:bodyPr/>
        <a:lstStyle/>
        <a:p>
          <a:pPr>
            <a:defRPr sz="1300"/>
          </a:pPr>
          <a:endParaRPr lang="en-US"/>
        </a:p>
      </c:txPr>
    </c:legend>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solidFill>
                  <a:schemeClr val="tx2"/>
                </a:solidFill>
              </a:rPr>
              <a:t>Total Leveraged Funds, Operating and Capital</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4"/>
          <c:order val="0"/>
          <c:tx>
            <c:strRef>
              <c:f>'Future Funding Estimates'!$AE$5</c:f>
              <c:strCache>
                <c:ptCount val="1"/>
                <c:pt idx="0">
                  <c:v>County</c:v>
                </c:pt>
              </c:strCache>
            </c:strRef>
          </c:tx>
          <c:spPr>
            <a:solidFill>
              <a:schemeClr val="accent5"/>
            </a:solidFill>
            <a:ln>
              <a:noFill/>
            </a:ln>
            <a:effectLst/>
          </c:spPr>
          <c:invertIfNegative val="0"/>
          <c:cat>
            <c:strRef>
              <c:f>'Future Funding Estimates'!$X$6:$X$8</c:f>
              <c:strCache>
                <c:ptCount val="3"/>
                <c:pt idx="0">
                  <c:v>Base Scenario</c:v>
                </c:pt>
                <c:pt idx="1">
                  <c:v>Moderate Investment</c:v>
                </c:pt>
                <c:pt idx="2">
                  <c:v>High Investment</c:v>
                </c:pt>
              </c:strCache>
            </c:strRef>
          </c:cat>
          <c:val>
            <c:numRef>
              <c:f>'Future Funding Estimates'!$AE$6:$AE$8</c:f>
              <c:numCache>
                <c:formatCode>_("$"* #,##0_);_("$"* \(#,##0\);_("$"* "-"??_);_(@_)</c:formatCode>
                <c:ptCount val="3"/>
                <c:pt idx="0">
                  <c:v>268400</c:v>
                </c:pt>
                <c:pt idx="1">
                  <c:v>302500</c:v>
                </c:pt>
                <c:pt idx="2">
                  <c:v>412600</c:v>
                </c:pt>
              </c:numCache>
            </c:numRef>
          </c:val>
        </c:ser>
        <c:ser>
          <c:idx val="0"/>
          <c:order val="1"/>
          <c:tx>
            <c:strRef>
              <c:f>'Future Funding Estimates'!$Y$5</c:f>
              <c:strCache>
                <c:ptCount val="1"/>
                <c:pt idx="0">
                  <c:v>5311</c:v>
                </c:pt>
              </c:strCache>
            </c:strRef>
          </c:tx>
          <c:spPr>
            <a:solidFill>
              <a:schemeClr val="accent1"/>
            </a:solidFill>
            <a:ln>
              <a:noFill/>
            </a:ln>
            <a:effectLst/>
          </c:spPr>
          <c:invertIfNegative val="0"/>
          <c:cat>
            <c:strRef>
              <c:f>'Future Funding Estimates'!$X$6:$X$8</c:f>
              <c:strCache>
                <c:ptCount val="3"/>
                <c:pt idx="0">
                  <c:v>Base Scenario</c:v>
                </c:pt>
                <c:pt idx="1">
                  <c:v>Moderate Investment</c:v>
                </c:pt>
                <c:pt idx="2">
                  <c:v>High Investment</c:v>
                </c:pt>
              </c:strCache>
            </c:strRef>
          </c:cat>
          <c:val>
            <c:numRef>
              <c:f>'Future Funding Estimates'!$Y$6:$Y$8</c:f>
              <c:numCache>
                <c:formatCode>_("$"* #,##0_);_("$"* \(#,##0\);_("$"* "-"??_);_(@_)</c:formatCode>
                <c:ptCount val="3"/>
                <c:pt idx="0">
                  <c:v>191500</c:v>
                </c:pt>
                <c:pt idx="1">
                  <c:v>249100</c:v>
                </c:pt>
                <c:pt idx="2">
                  <c:v>249100</c:v>
                </c:pt>
              </c:numCache>
            </c:numRef>
          </c:val>
        </c:ser>
        <c:ser>
          <c:idx val="1"/>
          <c:order val="2"/>
          <c:tx>
            <c:strRef>
              <c:f>'Future Funding Estimates'!$Z$5</c:f>
              <c:strCache>
                <c:ptCount val="1"/>
                <c:pt idx="0">
                  <c:v>5307</c:v>
                </c:pt>
              </c:strCache>
            </c:strRef>
          </c:tx>
          <c:spPr>
            <a:solidFill>
              <a:schemeClr val="accent2"/>
            </a:solidFill>
            <a:ln>
              <a:noFill/>
            </a:ln>
            <a:effectLst/>
          </c:spPr>
          <c:invertIfNegative val="0"/>
          <c:cat>
            <c:strRef>
              <c:f>'Future Funding Estimates'!$X$6:$X$8</c:f>
              <c:strCache>
                <c:ptCount val="3"/>
                <c:pt idx="0">
                  <c:v>Base Scenario</c:v>
                </c:pt>
                <c:pt idx="1">
                  <c:v>Moderate Investment</c:v>
                </c:pt>
                <c:pt idx="2">
                  <c:v>High Investment</c:v>
                </c:pt>
              </c:strCache>
            </c:strRef>
          </c:cat>
          <c:val>
            <c:numRef>
              <c:f>'Future Funding Estimates'!$Z$6:$Z$8</c:f>
              <c:numCache>
                <c:formatCode>_("$"* #,##0_);_("$"* \(#,##0\);_("$"* "-"??_);_(@_)</c:formatCode>
                <c:ptCount val="3"/>
                <c:pt idx="0">
                  <c:v>331700</c:v>
                </c:pt>
                <c:pt idx="1">
                  <c:v>522100</c:v>
                </c:pt>
                <c:pt idx="2">
                  <c:v>632300</c:v>
                </c:pt>
              </c:numCache>
            </c:numRef>
          </c:val>
        </c:ser>
        <c:ser>
          <c:idx val="2"/>
          <c:order val="3"/>
          <c:tx>
            <c:strRef>
              <c:f>'Future Funding Estimates'!$AA$5</c:f>
              <c:strCache>
                <c:ptCount val="1"/>
                <c:pt idx="0">
                  <c:v>POS</c:v>
                </c:pt>
              </c:strCache>
            </c:strRef>
          </c:tx>
          <c:spPr>
            <a:solidFill>
              <a:schemeClr val="accent3"/>
            </a:solidFill>
            <a:ln>
              <a:noFill/>
            </a:ln>
            <a:effectLst/>
          </c:spPr>
          <c:invertIfNegative val="0"/>
          <c:cat>
            <c:strRef>
              <c:f>'Future Funding Estimates'!$X$6:$X$8</c:f>
              <c:strCache>
                <c:ptCount val="3"/>
                <c:pt idx="0">
                  <c:v>Base Scenario</c:v>
                </c:pt>
                <c:pt idx="1">
                  <c:v>Moderate Investment</c:v>
                </c:pt>
                <c:pt idx="2">
                  <c:v>High Investment</c:v>
                </c:pt>
              </c:strCache>
            </c:strRef>
          </c:cat>
          <c:val>
            <c:numRef>
              <c:f>'Future Funding Estimates'!$AA$6:$AA$8</c:f>
              <c:numCache>
                <c:formatCode>_("$"* #,##0_);_("$"* \(#,##0\);_("$"* "-"??_);_(@_)</c:formatCode>
                <c:ptCount val="3"/>
                <c:pt idx="0">
                  <c:v>350000</c:v>
                </c:pt>
                <c:pt idx="1">
                  <c:v>481000</c:v>
                </c:pt>
                <c:pt idx="2">
                  <c:v>481000</c:v>
                </c:pt>
              </c:numCache>
            </c:numRef>
          </c:val>
        </c:ser>
        <c:ser>
          <c:idx val="3"/>
          <c:order val="4"/>
          <c:tx>
            <c:strRef>
              <c:f>'Future Funding Estimates'!$AB$5</c:f>
              <c:strCache>
                <c:ptCount val="1"/>
                <c:pt idx="0">
                  <c:v>Fare Revenue</c:v>
                </c:pt>
              </c:strCache>
            </c:strRef>
          </c:tx>
          <c:spPr>
            <a:solidFill>
              <a:schemeClr val="accent4"/>
            </a:solidFill>
            <a:ln>
              <a:noFill/>
            </a:ln>
            <a:effectLst/>
          </c:spPr>
          <c:invertIfNegative val="0"/>
          <c:dLbls>
            <c:dLbl>
              <c:idx val="0"/>
              <c:layout>
                <c:manualLayout>
                  <c:x val="-3.2659724375071262E-3"/>
                  <c:y val="-5.8004772223994416E-2"/>
                </c:manualLayout>
              </c:layout>
              <c:tx>
                <c:rich>
                  <a:bodyPr/>
                  <a:lstStyle/>
                  <a:p>
                    <a:fld id="{8E8A9E24-5D7C-478B-8E9E-595379946219}" type="CELLREF">
                      <a:rPr lang="en-US"/>
                      <a:pPr/>
                      <a:t>[CELLREF]</a:t>
                    </a:fld>
                    <a:endParaRPr lang="en-US"/>
                  </a:p>
                </c:rich>
              </c:tx>
              <c:showLegendKey val="0"/>
              <c:showVal val="1"/>
              <c:showCatName val="0"/>
              <c:showSerName val="0"/>
              <c:showPercent val="0"/>
              <c:showBubbleSize val="0"/>
              <c:extLst>
                <c:ext xmlns:c15="http://schemas.microsoft.com/office/drawing/2012/chart" uri="{CE6537A1-D6FC-4f65-9D91-7224C49458BB}">
                  <c15:layout/>
                  <c15:dlblFieldTable>
                    <c15:dlblFTEntry>
                      <c15:txfldGUID>{8E8A9E24-5D7C-478B-8E9E-595379946219}</c15:txfldGUID>
                      <c15:f>'Future Funding Estimates'!$AF$6</c15:f>
                      <c15:dlblFieldTableCache>
                        <c:ptCount val="1"/>
                        <c:pt idx="0">
                          <c:v> $1,250,600 </c:v>
                        </c:pt>
                      </c15:dlblFieldTableCache>
                    </c15:dlblFTEntry>
                  </c15:dlblFieldTable>
                  <c15:showDataLabelsRange val="0"/>
                </c:ext>
              </c:extLst>
            </c:dLbl>
            <c:dLbl>
              <c:idx val="1"/>
              <c:layout>
                <c:manualLayout>
                  <c:x val="3.2659724375070959E-3"/>
                  <c:y val="-7.2730231994365943E-2"/>
                </c:manualLayout>
              </c:layout>
              <c:tx>
                <c:rich>
                  <a:bodyPr/>
                  <a:lstStyle/>
                  <a:p>
                    <a:fld id="{340E6F06-0FBC-4F59-A0E0-ED57B133B8A4}" type="CELLREF">
                      <a:rPr lang="en-US"/>
                      <a:pPr/>
                      <a:t>[CELLREF]</a:t>
                    </a:fld>
                    <a:endParaRPr lang="en-US"/>
                  </a:p>
                </c:rich>
              </c:tx>
              <c:showLegendKey val="0"/>
              <c:showVal val="1"/>
              <c:showCatName val="0"/>
              <c:showSerName val="0"/>
              <c:showPercent val="0"/>
              <c:showBubbleSize val="0"/>
              <c:extLst>
                <c:ext xmlns:c15="http://schemas.microsoft.com/office/drawing/2012/chart" uri="{CE6537A1-D6FC-4f65-9D91-7224C49458BB}">
                  <c15:layout/>
                  <c15:dlblFieldTable>
                    <c15:dlblFTEntry>
                      <c15:txfldGUID>{340E6F06-0FBC-4F59-A0E0-ED57B133B8A4}</c15:txfldGUID>
                      <c15:f>'Future Funding Estimates'!$AF$7</c15:f>
                      <c15:dlblFieldTableCache>
                        <c:ptCount val="1"/>
                        <c:pt idx="0">
                          <c:v> $1,772,600 </c:v>
                        </c:pt>
                      </c15:dlblFieldTableCache>
                    </c15:dlblFTEntry>
                  </c15:dlblFieldTable>
                  <c15:showDataLabelsRange val="0"/>
                </c:ext>
              </c:extLst>
            </c:dLbl>
            <c:dLbl>
              <c:idx val="2"/>
              <c:layout>
                <c:manualLayout>
                  <c:x val="3.2659724375070959E-3"/>
                  <c:y val="-6.8638061937272968E-2"/>
                </c:manualLayout>
              </c:layout>
              <c:tx>
                <c:rich>
                  <a:bodyPr/>
                  <a:lstStyle/>
                  <a:p>
                    <a:fld id="{8C82CA05-9F48-4F02-9B12-609CC24AE8FE}" type="CELLREF">
                      <a:rPr lang="en-US"/>
                      <a:pPr/>
                      <a:t>[CELLREF]</a:t>
                    </a:fld>
                    <a:endParaRPr lang="en-US"/>
                  </a:p>
                </c:rich>
              </c:tx>
              <c:showLegendKey val="0"/>
              <c:showVal val="1"/>
              <c:showCatName val="0"/>
              <c:showSerName val="0"/>
              <c:showPercent val="0"/>
              <c:showBubbleSize val="0"/>
              <c:extLst>
                <c:ext xmlns:c15="http://schemas.microsoft.com/office/drawing/2012/chart" uri="{CE6537A1-D6FC-4f65-9D91-7224C49458BB}">
                  <c15:layout/>
                  <c15:dlblFieldTable>
                    <c15:dlblFTEntry>
                      <c15:txfldGUID>{8C82CA05-9F48-4F02-9B12-609CC24AE8FE}</c15:txfldGUID>
                      <c15:f>'Future Funding Estimates'!$AF$8</c15:f>
                      <c15:dlblFieldTableCache>
                        <c:ptCount val="1"/>
                        <c:pt idx="0">
                          <c:v> $2,014,500 </c:v>
                        </c:pt>
                      </c15:dlblFieldTableCache>
                    </c15:dlblFTEntry>
                  </c15:dlblFieldTable>
                  <c15:showDataLabelsRange val="0"/>
                </c:ext>
              </c:extLst>
            </c:dLbl>
            <c:numFmt formatCode="General"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'Future Funding Estimates'!$X$6:$X$8</c:f>
              <c:strCache>
                <c:ptCount val="3"/>
                <c:pt idx="0">
                  <c:v>Base Scenario</c:v>
                </c:pt>
                <c:pt idx="1">
                  <c:v>Moderate Investment</c:v>
                </c:pt>
                <c:pt idx="2">
                  <c:v>High Investment</c:v>
                </c:pt>
              </c:strCache>
            </c:strRef>
          </c:cat>
          <c:val>
            <c:numRef>
              <c:f>'Future Funding Estimates'!$AB$6:$AB$8</c:f>
              <c:numCache>
                <c:formatCode>_("$"* #,##0_);_("$"* \(#,##0\);_("$"* "-"??_);_(@_)</c:formatCode>
                <c:ptCount val="3"/>
                <c:pt idx="0">
                  <c:v>47000</c:v>
                </c:pt>
                <c:pt idx="1">
                  <c:v>155900</c:v>
                </c:pt>
                <c:pt idx="2">
                  <c:v>177500</c:v>
                </c:pt>
              </c:numCache>
            </c:numRef>
          </c:val>
        </c:ser>
        <c:ser>
          <c:idx val="5"/>
          <c:order val="5"/>
          <c:tx>
            <c:strRef>
              <c:f>'Future Funding Estimates'!$AC$5</c:f>
              <c:strCache>
                <c:ptCount val="1"/>
                <c:pt idx="0">
                  <c:v>Vanpool</c:v>
                </c:pt>
              </c:strCache>
            </c:strRef>
          </c:tx>
          <c:spPr>
            <a:solidFill>
              <a:schemeClr val="accent6"/>
            </a:solidFill>
            <a:ln>
              <a:noFill/>
            </a:ln>
            <a:effectLst/>
          </c:spPr>
          <c:invertIfNegative val="0"/>
          <c:val>
            <c:numRef>
              <c:f>'Future Funding Estimates'!$AC$6:$AC$8</c:f>
              <c:numCache>
                <c:formatCode>_("$"* #,##0_);_("$"* \(#,##0\);_("$"* "-"??_);_(@_)</c:formatCode>
                <c:ptCount val="3"/>
                <c:pt idx="0">
                  <c:v>52000</c:v>
                </c:pt>
                <c:pt idx="1">
                  <c:v>52000</c:v>
                </c:pt>
                <c:pt idx="2">
                  <c:v>52000</c:v>
                </c:pt>
              </c:numCache>
            </c:numRef>
          </c:val>
        </c:ser>
        <c:ser>
          <c:idx val="6"/>
          <c:order val="6"/>
          <c:tx>
            <c:strRef>
              <c:f>'Future Funding Estimates'!$AD$5</c:f>
              <c:strCache>
                <c:ptCount val="1"/>
                <c:pt idx="0">
                  <c:v>Off-Peak</c:v>
                </c:pt>
              </c:strCache>
            </c:strRef>
          </c:tx>
          <c:spPr>
            <a:solidFill>
              <a:schemeClr val="accent1">
                <a:lumMod val="60000"/>
              </a:schemeClr>
            </a:solidFill>
            <a:ln>
              <a:noFill/>
            </a:ln>
            <a:effectLst/>
          </c:spPr>
          <c:invertIfNegative val="0"/>
          <c:val>
            <c:numRef>
              <c:f>'Future Funding Estimates'!$AD$6:$AD$8</c:f>
              <c:numCache>
                <c:formatCode>_("$"* #,##0_);_("$"* \(#,##0\);_("$"* "-"??_);_(@_)</c:formatCode>
                <c:ptCount val="3"/>
                <c:pt idx="0">
                  <c:v>10000</c:v>
                </c:pt>
                <c:pt idx="1">
                  <c:v>10000</c:v>
                </c:pt>
                <c:pt idx="2">
                  <c:v>10000</c:v>
                </c:pt>
              </c:numCache>
            </c:numRef>
          </c:val>
        </c:ser>
        <c:dLbls>
          <c:showLegendKey val="0"/>
          <c:showVal val="0"/>
          <c:showCatName val="0"/>
          <c:showSerName val="0"/>
          <c:showPercent val="0"/>
          <c:showBubbleSize val="0"/>
        </c:dLbls>
        <c:gapWidth val="55"/>
        <c:overlap val="100"/>
        <c:axId val="353424856"/>
        <c:axId val="353427288"/>
      </c:barChart>
      <c:catAx>
        <c:axId val="3534248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53427288"/>
        <c:crosses val="autoZero"/>
        <c:auto val="1"/>
        <c:lblAlgn val="ctr"/>
        <c:lblOffset val="100"/>
        <c:noMultiLvlLbl val="0"/>
      </c:catAx>
      <c:valAx>
        <c:axId val="353427288"/>
        <c:scaling>
          <c:orientation val="minMax"/>
          <c:max val="2200000"/>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53424856"/>
        <c:crosses val="autoZero"/>
        <c:crossBetween val="between"/>
      </c:val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C00000"/>
            </a:solidFill>
            <a:ln>
              <a:noFill/>
            </a:ln>
            <a:effectLst/>
          </c:spPr>
          <c:invertIfNegative val="0"/>
          <c:dPt>
            <c:idx val="0"/>
            <c:invertIfNegative val="0"/>
            <c:bubble3D val="0"/>
          </c:dPt>
          <c:dPt>
            <c:idx val="1"/>
            <c:invertIfNegative val="0"/>
            <c:bubble3D val="0"/>
            <c:spPr>
              <a:solidFill>
                <a:schemeClr val="accent1">
                  <a:lumMod val="75000"/>
                </a:schemeClr>
              </a:solidFill>
              <a:ln>
                <a:noFill/>
              </a:ln>
              <a:effectLst/>
            </c:spPr>
          </c:dPt>
          <c:dPt>
            <c:idx val="2"/>
            <c:invertIfNegative val="0"/>
            <c:bubble3D val="0"/>
            <c:spPr>
              <a:solidFill>
                <a:schemeClr val="accent3">
                  <a:lumMod val="75000"/>
                </a:schemeClr>
              </a:solidFill>
              <a:ln>
                <a:noFill/>
              </a:ln>
              <a:effectLst/>
            </c:spPr>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'Future Funding Estimates'!$AH$6:$AH$8</c:f>
              <c:strCache>
                <c:ptCount val="3"/>
                <c:pt idx="0">
                  <c:v>Base</c:v>
                </c:pt>
                <c:pt idx="1">
                  <c:v>Moderate</c:v>
                </c:pt>
                <c:pt idx="2">
                  <c:v>High</c:v>
                </c:pt>
              </c:strCache>
            </c:strRef>
          </c:cat>
          <c:val>
            <c:numRef>
              <c:f>'Future Funding Estimates'!$AI$6:$AI$8</c:f>
              <c:numCache>
                <c:formatCode>_("$"* #,##0_);_("$"* \(#,##0\);_("$"* "-"??_);_(@_)</c:formatCode>
                <c:ptCount val="3"/>
                <c:pt idx="0">
                  <c:v>268400</c:v>
                </c:pt>
                <c:pt idx="1">
                  <c:v>302500</c:v>
                </c:pt>
                <c:pt idx="2">
                  <c:v>412600</c:v>
                </c:pt>
              </c:numCache>
            </c:numRef>
          </c:val>
        </c:ser>
        <c:dLbls>
          <c:showLegendKey val="0"/>
          <c:showVal val="0"/>
          <c:showCatName val="0"/>
          <c:showSerName val="0"/>
          <c:showPercent val="0"/>
          <c:showBubbleSize val="0"/>
        </c:dLbls>
        <c:gapWidth val="219"/>
        <c:overlap val="-27"/>
        <c:axId val="249442792"/>
        <c:axId val="249443968"/>
      </c:barChart>
      <c:catAx>
        <c:axId val="249442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49443968"/>
        <c:crosses val="autoZero"/>
        <c:auto val="1"/>
        <c:lblAlgn val="ctr"/>
        <c:lblOffset val="100"/>
        <c:noMultiLvlLbl val="0"/>
      </c:catAx>
      <c:valAx>
        <c:axId val="249443968"/>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4944279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0.23333</cdr:x>
      <cdr:y>0.11111</cdr:y>
    </cdr:from>
    <cdr:to>
      <cdr:x>0.48936</cdr:x>
      <cdr:y>0.2136</cdr:y>
    </cdr:to>
    <cdr:sp macro="" textlink="">
      <cdr:nvSpPr>
        <cdr:cNvPr id="2" name="Rectangular Callout 1"/>
        <cdr:cNvSpPr/>
      </cdr:nvSpPr>
      <cdr:spPr>
        <a:xfrm xmlns:a="http://schemas.openxmlformats.org/drawingml/2006/main">
          <a:off x="1671320" y="570618"/>
          <a:ext cx="1833880" cy="526344"/>
        </a:xfrm>
        <a:prstGeom xmlns:a="http://schemas.openxmlformats.org/drawingml/2006/main" prst="wedgeRectCallout">
          <a:avLst>
            <a:gd name="adj1" fmla="val 2180"/>
            <a:gd name="adj2" fmla="val 346953"/>
          </a:avLst>
        </a:prstGeom>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vertOverflow="clip"/>
        <a:lstStyle xmlns:a="http://schemas.openxmlformats.org/drawingml/2006/main"/>
        <a:p xmlns:a="http://schemas.openxmlformats.org/drawingml/2006/main">
          <a:r>
            <a:rPr lang="en-US" sz="1400" dirty="0" smtClean="0"/>
            <a:t>Current County annual contribution </a:t>
          </a:r>
          <a:endParaRPr lang="en-US" sz="1400" dirty="0"/>
        </a:p>
      </cdr:txBody>
    </cdr:sp>
  </cdr:relSizeAnchor>
  <cdr:relSizeAnchor xmlns:cdr="http://schemas.openxmlformats.org/drawingml/2006/chartDrawing">
    <cdr:from>
      <cdr:x>0.09574</cdr:x>
      <cdr:y>0.52519</cdr:y>
    </cdr:from>
    <cdr:to>
      <cdr:x>0.97872</cdr:x>
      <cdr:y>0.52519</cdr:y>
    </cdr:to>
    <cdr:cxnSp macro="">
      <cdr:nvCxnSpPr>
        <cdr:cNvPr id="4" name="Straight Connector 3"/>
        <cdr:cNvCxnSpPr/>
      </cdr:nvCxnSpPr>
      <cdr:spPr>
        <a:xfrm xmlns:a="http://schemas.openxmlformats.org/drawingml/2006/main">
          <a:off x="685800" y="2697162"/>
          <a:ext cx="6324600" cy="0"/>
        </a:xfrm>
        <a:prstGeom xmlns:a="http://schemas.openxmlformats.org/drawingml/2006/main" prst="line">
          <a:avLst/>
        </a:prstGeom>
        <a:ln xmlns:a="http://schemas.openxmlformats.org/drawingml/2006/main" w="28575"/>
      </cdr:spPr>
      <cdr:style>
        <a:lnRef xmlns:a="http://schemas.openxmlformats.org/drawingml/2006/main" idx="1">
          <a:schemeClr val="accent6"/>
        </a:lnRef>
        <a:fillRef xmlns:a="http://schemas.openxmlformats.org/drawingml/2006/main" idx="0">
          <a:schemeClr val="accent6"/>
        </a:fillRef>
        <a:effectRef xmlns:a="http://schemas.openxmlformats.org/drawingml/2006/main" idx="0">
          <a:schemeClr val="accent6"/>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sz="quarter" idx="1"/>
          </p:nvPr>
        </p:nvSpPr>
        <p:spPr>
          <a:xfrm>
            <a:off x="3936768" y="0"/>
            <a:ext cx="3011699" cy="461804"/>
          </a:xfrm>
          <a:prstGeom prst="rect">
            <a:avLst/>
          </a:prstGeom>
        </p:spPr>
        <p:txBody>
          <a:bodyPr vert="horz" lIns="92492" tIns="46246" rIns="92492" bIns="46246" rtlCol="0"/>
          <a:lstStyle>
            <a:lvl1pPr algn="r">
              <a:defRPr sz="1200"/>
            </a:lvl1pPr>
          </a:lstStyle>
          <a:p>
            <a:fld id="{D1E2A284-F498-4C8C-9E56-1F02CD4A7A3B}" type="datetimeFigureOut">
              <a:rPr lang="en-US" smtClean="0"/>
              <a:pPr/>
              <a:t>1/19/2016</a:t>
            </a:fld>
            <a:endParaRPr lang="en-US"/>
          </a:p>
        </p:txBody>
      </p:sp>
      <p:sp>
        <p:nvSpPr>
          <p:cNvPr id="4" name="Footer Placeholder 3"/>
          <p:cNvSpPr>
            <a:spLocks noGrp="1"/>
          </p:cNvSpPr>
          <p:nvPr>
            <p:ph type="ftr" sz="quarter" idx="2"/>
          </p:nvPr>
        </p:nvSpPr>
        <p:spPr>
          <a:xfrm>
            <a:off x="0" y="8772668"/>
            <a:ext cx="3011699" cy="461804"/>
          </a:xfrm>
          <a:prstGeom prst="rect">
            <a:avLst/>
          </a:prstGeom>
        </p:spPr>
        <p:txBody>
          <a:bodyPr vert="horz" lIns="92492" tIns="46246" rIns="92492" bIns="46246" rtlCol="0" anchor="b"/>
          <a:lstStyle>
            <a:lvl1pPr algn="l">
              <a:defRPr sz="1200"/>
            </a:lvl1pPr>
          </a:lstStyle>
          <a:p>
            <a:endParaRPr lang="en-US"/>
          </a:p>
        </p:txBody>
      </p:sp>
      <p:sp>
        <p:nvSpPr>
          <p:cNvPr id="5" name="Slide Number Placeholder 4"/>
          <p:cNvSpPr>
            <a:spLocks noGrp="1"/>
          </p:cNvSpPr>
          <p:nvPr>
            <p:ph type="sldNum" sz="quarter" idx="3"/>
          </p:nvPr>
        </p:nvSpPr>
        <p:spPr>
          <a:xfrm>
            <a:off x="3936768" y="8772668"/>
            <a:ext cx="3011699" cy="461804"/>
          </a:xfrm>
          <a:prstGeom prst="rect">
            <a:avLst/>
          </a:prstGeom>
        </p:spPr>
        <p:txBody>
          <a:bodyPr vert="horz" lIns="92492" tIns="46246" rIns="92492" bIns="46246" rtlCol="0" anchor="b"/>
          <a:lstStyle>
            <a:lvl1pPr algn="r">
              <a:defRPr sz="1200"/>
            </a:lvl1pPr>
          </a:lstStyle>
          <a:p>
            <a:fld id="{163B08AF-2288-4D3B-9883-7F6E0B7F4FE7}" type="slidenum">
              <a:rPr lang="en-US" smtClean="0"/>
              <a:pPr/>
              <a:t>‹#›</a:t>
            </a:fld>
            <a:endParaRPr lang="en-US"/>
          </a:p>
        </p:txBody>
      </p:sp>
    </p:spTree>
    <p:extLst>
      <p:ext uri="{BB962C8B-B14F-4D97-AF65-F5344CB8AC3E}">
        <p14:creationId xmlns:p14="http://schemas.microsoft.com/office/powerpoint/2010/main" val="21906720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1804"/>
          </a:xfrm>
          <a:prstGeom prst="rect">
            <a:avLst/>
          </a:prstGeom>
        </p:spPr>
        <p:txBody>
          <a:bodyPr vert="horz" lIns="92492" tIns="46246" rIns="92492" bIns="46246" rtlCol="0"/>
          <a:lstStyle>
            <a:lvl1pPr algn="r">
              <a:defRPr sz="1200"/>
            </a:lvl1pPr>
          </a:lstStyle>
          <a:p>
            <a:fld id="{31EDD481-020C-4EA8-8E2F-B3351D6F797D}" type="datetimeFigureOut">
              <a:rPr lang="en-US" smtClean="0"/>
              <a:pPr/>
              <a:t>1/19/2016</a:t>
            </a:fld>
            <a:endParaRPr lang="en-US"/>
          </a:p>
        </p:txBody>
      </p:sp>
      <p:sp>
        <p:nvSpPr>
          <p:cNvPr id="4" name="Slide Image Placeholder 3"/>
          <p:cNvSpPr>
            <a:spLocks noGrp="1" noRot="1" noChangeAspect="1"/>
          </p:cNvSpPr>
          <p:nvPr>
            <p:ph type="sldImg" idx="2"/>
          </p:nvPr>
        </p:nvSpPr>
        <p:spPr>
          <a:xfrm>
            <a:off x="1165225" y="692150"/>
            <a:ext cx="4619625" cy="3463925"/>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2492" tIns="46246" rIns="92492" bIns="4624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2668"/>
            <a:ext cx="3011699" cy="461804"/>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8"/>
            <a:ext cx="3011699" cy="461804"/>
          </a:xfrm>
          <a:prstGeom prst="rect">
            <a:avLst/>
          </a:prstGeom>
        </p:spPr>
        <p:txBody>
          <a:bodyPr vert="horz" lIns="92492" tIns="46246" rIns="92492" bIns="46246" rtlCol="0" anchor="b"/>
          <a:lstStyle>
            <a:lvl1pPr algn="r">
              <a:defRPr sz="1200"/>
            </a:lvl1pPr>
          </a:lstStyle>
          <a:p>
            <a:fld id="{EB366D87-18DB-4F22-A403-71F7D7681810}" type="slidenum">
              <a:rPr lang="en-US" smtClean="0"/>
              <a:pPr/>
              <a:t>‹#›</a:t>
            </a:fld>
            <a:endParaRPr lang="en-US"/>
          </a:p>
        </p:txBody>
      </p:sp>
    </p:spTree>
    <p:extLst>
      <p:ext uri="{BB962C8B-B14F-4D97-AF65-F5344CB8AC3E}">
        <p14:creationId xmlns:p14="http://schemas.microsoft.com/office/powerpoint/2010/main" val="23496452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366D87-18DB-4F22-A403-71F7D7681810}" type="slidenum">
              <a:rPr lang="en-US" smtClean="0"/>
              <a:pPr/>
              <a:t>1</a:t>
            </a:fld>
            <a:endParaRPr lang="en-US"/>
          </a:p>
        </p:txBody>
      </p:sp>
    </p:spTree>
    <p:extLst>
      <p:ext uri="{BB962C8B-B14F-4D97-AF65-F5344CB8AC3E}">
        <p14:creationId xmlns:p14="http://schemas.microsoft.com/office/powerpoint/2010/main" val="27115525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projects</a:t>
            </a:r>
            <a:r>
              <a:rPr lang="en-US" baseline="0" dirty="0" smtClean="0"/>
              <a:t> funded through sources other than SPLOST, the idea was to proposed a recommended tiers for such projects so that County can make appropriate suggestions to ARC/Cities. As a result, it is not balanced to the current amount allocated in the RTP. </a:t>
            </a:r>
          </a:p>
          <a:p>
            <a:endParaRPr lang="en-US" baseline="0" dirty="0" smtClean="0"/>
          </a:p>
          <a:p>
            <a:r>
              <a:rPr lang="en-US" baseline="0" dirty="0" smtClean="0"/>
              <a:t>Total number – not truly constrained - Total</a:t>
            </a:r>
            <a:endParaRPr lang="en-US" dirty="0"/>
          </a:p>
        </p:txBody>
      </p:sp>
      <p:sp>
        <p:nvSpPr>
          <p:cNvPr id="4" name="Slide Number Placeholder 3"/>
          <p:cNvSpPr>
            <a:spLocks noGrp="1"/>
          </p:cNvSpPr>
          <p:nvPr>
            <p:ph type="sldNum" sz="quarter" idx="10"/>
          </p:nvPr>
        </p:nvSpPr>
        <p:spPr/>
        <p:txBody>
          <a:bodyPr/>
          <a:lstStyle/>
          <a:p>
            <a:fld id="{EB366D87-18DB-4F22-A403-71F7D7681810}" type="slidenum">
              <a:rPr lang="en-US" smtClean="0"/>
              <a:pPr/>
              <a:t>22</a:t>
            </a:fld>
            <a:endParaRPr lang="en-US"/>
          </a:p>
        </p:txBody>
      </p:sp>
    </p:spTree>
    <p:extLst>
      <p:ext uri="{BB962C8B-B14F-4D97-AF65-F5344CB8AC3E}">
        <p14:creationId xmlns:p14="http://schemas.microsoft.com/office/powerpoint/2010/main" val="15209481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Some of the unallocated funding from Operations and Safety was later allocated to Capacity projects.</a:t>
            </a:r>
          </a:p>
          <a:p>
            <a:endParaRPr lang="en-US" baseline="0" dirty="0" smtClean="0"/>
          </a:p>
          <a:p>
            <a:r>
              <a:rPr lang="en-US" baseline="0" dirty="0" smtClean="0"/>
              <a:t>Total number – $347.3 million</a:t>
            </a:r>
          </a:p>
          <a:p>
            <a:endParaRPr lang="en-US" baseline="0" dirty="0" smtClean="0"/>
          </a:p>
          <a:p>
            <a:r>
              <a:rPr lang="en-US" b="1" baseline="0" dirty="0" smtClean="0"/>
              <a:t>Project type: Allocated amount (Initial target)-</a:t>
            </a:r>
          </a:p>
          <a:p>
            <a:r>
              <a:rPr lang="en-US" sz="1200" b="0" i="0" u="none" strike="noStrike" kern="1200" dirty="0" smtClean="0">
                <a:solidFill>
                  <a:schemeClr val="tx1"/>
                </a:solidFill>
                <a:effectLst/>
                <a:latin typeface="+mn-lt"/>
                <a:ea typeface="+mn-ea"/>
                <a:cs typeface="+mn-cs"/>
              </a:rPr>
              <a:t>Capacity Expansion:</a:t>
            </a:r>
            <a:r>
              <a:rPr lang="en-US" dirty="0" smtClean="0"/>
              <a:t> </a:t>
            </a:r>
            <a:r>
              <a:rPr lang="en-US" sz="1200" b="0" i="0" u="none" strike="noStrike" kern="1200" dirty="0" smtClean="0">
                <a:solidFill>
                  <a:schemeClr val="tx1"/>
                </a:solidFill>
                <a:effectLst/>
                <a:latin typeface="+mn-lt"/>
                <a:ea typeface="+mn-ea"/>
                <a:cs typeface="+mn-cs"/>
              </a:rPr>
              <a:t> $192 million ($138 million)</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Operations &amp; Connectivity:</a:t>
            </a:r>
            <a:r>
              <a:rPr lang="en-US" dirty="0" smtClean="0"/>
              <a:t> </a:t>
            </a:r>
            <a:r>
              <a:rPr lang="en-US" sz="1200" b="0" i="0" u="none" strike="noStrike" kern="1200" dirty="0" smtClean="0">
                <a:solidFill>
                  <a:schemeClr val="tx1"/>
                </a:solidFill>
                <a:effectLst/>
                <a:latin typeface="+mn-lt"/>
                <a:ea typeface="+mn-ea"/>
                <a:cs typeface="+mn-cs"/>
              </a:rPr>
              <a:t> $33</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million ($83 million)</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Safety &amp; Bridge Upgrades:</a:t>
            </a:r>
            <a:r>
              <a:rPr lang="en-US" dirty="0" smtClean="0"/>
              <a:t> </a:t>
            </a:r>
            <a:r>
              <a:rPr lang="en-US" sz="1200" b="0" i="0" u="none" strike="noStrike" kern="1200" dirty="0" smtClean="0">
                <a:solidFill>
                  <a:schemeClr val="tx1"/>
                </a:solidFill>
                <a:effectLst/>
                <a:latin typeface="+mn-lt"/>
                <a:ea typeface="+mn-ea"/>
                <a:cs typeface="+mn-cs"/>
              </a:rPr>
              <a:t> $40</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million ($83 million)</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Bicycle-Pedestrian Facilities:</a:t>
            </a:r>
            <a:r>
              <a:rPr lang="en-US" dirty="0" smtClean="0"/>
              <a:t> </a:t>
            </a:r>
            <a:r>
              <a:rPr lang="en-US" sz="1200" b="0" i="0" u="none" strike="noStrike" kern="1200" dirty="0" smtClean="0">
                <a:solidFill>
                  <a:schemeClr val="tx1"/>
                </a:solidFill>
                <a:effectLst/>
                <a:latin typeface="+mn-lt"/>
                <a:ea typeface="+mn-ea"/>
                <a:cs typeface="+mn-cs"/>
              </a:rPr>
              <a:t> $81</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million ($83 million)</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Transit:</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$66.5 thousand ($55 million)</a:t>
            </a:r>
          </a:p>
        </p:txBody>
      </p:sp>
      <p:sp>
        <p:nvSpPr>
          <p:cNvPr id="4" name="Slide Number Placeholder 3"/>
          <p:cNvSpPr>
            <a:spLocks noGrp="1"/>
          </p:cNvSpPr>
          <p:nvPr>
            <p:ph type="sldNum" sz="quarter" idx="10"/>
          </p:nvPr>
        </p:nvSpPr>
        <p:spPr/>
        <p:txBody>
          <a:bodyPr/>
          <a:lstStyle/>
          <a:p>
            <a:fld id="{EB366D87-18DB-4F22-A403-71F7D7681810}" type="slidenum">
              <a:rPr lang="en-US" smtClean="0"/>
              <a:pPr/>
              <a:t>23</a:t>
            </a:fld>
            <a:endParaRPr lang="en-US"/>
          </a:p>
        </p:txBody>
      </p:sp>
    </p:spTree>
    <p:extLst>
      <p:ext uri="{BB962C8B-B14F-4D97-AF65-F5344CB8AC3E}">
        <p14:creationId xmlns:p14="http://schemas.microsoft.com/office/powerpoint/2010/main" val="15209481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SR</a:t>
            </a:r>
            <a:r>
              <a:rPr lang="en-US" sz="1200" kern="1200" baseline="0" dirty="0" smtClean="0">
                <a:solidFill>
                  <a:schemeClr val="tx1"/>
                </a:solidFill>
                <a:effectLst/>
                <a:latin typeface="+mn-lt"/>
                <a:ea typeface="+mn-ea"/>
                <a:cs typeface="+mn-cs"/>
              </a:rPr>
              <a:t> 20 Phases – Tier 0</a:t>
            </a:r>
          </a:p>
          <a:p>
            <a:r>
              <a:rPr lang="en-US" sz="1200" kern="1200" dirty="0" smtClean="0">
                <a:solidFill>
                  <a:schemeClr val="tx1"/>
                </a:solidFill>
                <a:effectLst/>
                <a:latin typeface="+mn-lt"/>
                <a:ea typeface="+mn-ea"/>
                <a:cs typeface="+mn-cs"/>
              </a:rPr>
              <a:t>Fincher Road to 575</a:t>
            </a:r>
          </a:p>
          <a:p>
            <a:r>
              <a:rPr lang="en-US" sz="1200" kern="1200" dirty="0" smtClean="0">
                <a:solidFill>
                  <a:schemeClr val="tx1"/>
                </a:solidFill>
                <a:effectLst/>
                <a:latin typeface="+mn-lt"/>
                <a:ea typeface="+mn-ea"/>
                <a:cs typeface="+mn-cs"/>
              </a:rPr>
              <a:t>575 to Scott Road</a:t>
            </a:r>
          </a:p>
          <a:p>
            <a:r>
              <a:rPr lang="en-US" sz="1200" kern="1200" dirty="0" smtClean="0">
                <a:solidFill>
                  <a:schemeClr val="tx1"/>
                </a:solidFill>
                <a:effectLst/>
                <a:latin typeface="+mn-lt"/>
                <a:ea typeface="+mn-ea"/>
                <a:cs typeface="+mn-cs"/>
              </a:rPr>
              <a:t>Scott Road to SR 369</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SR 369 to SR 371 – Tier 1</a:t>
            </a:r>
          </a:p>
          <a:p>
            <a:endParaRPr lang="en-US" dirty="0"/>
          </a:p>
        </p:txBody>
      </p:sp>
      <p:sp>
        <p:nvSpPr>
          <p:cNvPr id="4" name="Slide Number Placeholder 3"/>
          <p:cNvSpPr>
            <a:spLocks noGrp="1"/>
          </p:cNvSpPr>
          <p:nvPr>
            <p:ph type="sldNum" sz="quarter" idx="10"/>
          </p:nvPr>
        </p:nvSpPr>
        <p:spPr/>
        <p:txBody>
          <a:bodyPr/>
          <a:lstStyle/>
          <a:p>
            <a:fld id="{EB366D87-18DB-4F22-A403-71F7D7681810}" type="slidenum">
              <a:rPr lang="en-US" smtClean="0"/>
              <a:pPr/>
              <a:t>24</a:t>
            </a:fld>
            <a:endParaRPr lang="en-US"/>
          </a:p>
        </p:txBody>
      </p:sp>
    </p:spTree>
    <p:extLst>
      <p:ext uri="{BB962C8B-B14F-4D97-AF65-F5344CB8AC3E}">
        <p14:creationId xmlns:p14="http://schemas.microsoft.com/office/powerpoint/2010/main" val="36471850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SR 20 widening for Fincher Road to I-575, I-575 to Scott</a:t>
            </a:r>
            <a:r>
              <a:rPr lang="en-US" b="0" baseline="0" dirty="0" smtClean="0"/>
              <a:t> Rd and Scott Rd to SR 369 is in tier 0  as per the RTP (Region’s Plan).</a:t>
            </a:r>
            <a:endParaRPr lang="en-US" b="0" dirty="0"/>
          </a:p>
        </p:txBody>
      </p:sp>
      <p:sp>
        <p:nvSpPr>
          <p:cNvPr id="4" name="Slide Number Placeholder 3"/>
          <p:cNvSpPr>
            <a:spLocks noGrp="1"/>
          </p:cNvSpPr>
          <p:nvPr>
            <p:ph type="sldNum" sz="quarter" idx="10"/>
          </p:nvPr>
        </p:nvSpPr>
        <p:spPr/>
        <p:txBody>
          <a:bodyPr/>
          <a:lstStyle/>
          <a:p>
            <a:fld id="{EB366D87-18DB-4F22-A403-71F7D7681810}" type="slidenum">
              <a:rPr lang="en-US" smtClean="0"/>
              <a:pPr/>
              <a:t>25</a:t>
            </a:fld>
            <a:endParaRPr lang="en-US"/>
          </a:p>
        </p:txBody>
      </p:sp>
    </p:spTree>
    <p:extLst>
      <p:ext uri="{BB962C8B-B14F-4D97-AF65-F5344CB8AC3E}">
        <p14:creationId xmlns:p14="http://schemas.microsoft.com/office/powerpoint/2010/main" val="36471850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366D87-18DB-4F22-A403-71F7D7681810}" type="slidenum">
              <a:rPr lang="en-US" smtClean="0"/>
              <a:pPr/>
              <a:t>26</a:t>
            </a:fld>
            <a:endParaRPr lang="en-US"/>
          </a:p>
        </p:txBody>
      </p:sp>
    </p:spTree>
    <p:extLst>
      <p:ext uri="{BB962C8B-B14F-4D97-AF65-F5344CB8AC3E}">
        <p14:creationId xmlns:p14="http://schemas.microsoft.com/office/powerpoint/2010/main" val="36471850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366D87-18DB-4F22-A403-71F7D7681810}" type="slidenum">
              <a:rPr lang="en-US" smtClean="0"/>
              <a:pPr/>
              <a:t>27</a:t>
            </a:fld>
            <a:endParaRPr lang="en-US"/>
          </a:p>
        </p:txBody>
      </p:sp>
    </p:spTree>
    <p:extLst>
      <p:ext uri="{BB962C8B-B14F-4D97-AF65-F5344CB8AC3E}">
        <p14:creationId xmlns:p14="http://schemas.microsoft.com/office/powerpoint/2010/main" val="36471850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366D87-18DB-4F22-A403-71F7D7681810}" type="slidenum">
              <a:rPr lang="en-US" smtClean="0"/>
              <a:pPr/>
              <a:t>28</a:t>
            </a:fld>
            <a:endParaRPr lang="en-US"/>
          </a:p>
        </p:txBody>
      </p:sp>
    </p:spTree>
    <p:extLst>
      <p:ext uri="{BB962C8B-B14F-4D97-AF65-F5344CB8AC3E}">
        <p14:creationId xmlns:p14="http://schemas.microsoft.com/office/powerpoint/2010/main" val="36471850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are these?</a:t>
            </a:r>
          </a:p>
          <a:p>
            <a:endParaRPr lang="en-US" dirty="0" smtClean="0"/>
          </a:p>
          <a:p>
            <a:r>
              <a:rPr lang="en-US" b="1" dirty="0" smtClean="0"/>
              <a:t>Safety</a:t>
            </a:r>
            <a:r>
              <a:rPr lang="en-US" b="1" baseline="0" dirty="0" smtClean="0"/>
              <a:t> improvements – what does that mean?  Need to define safety improvement – is it turn lanes, striping, signage </a:t>
            </a:r>
            <a:r>
              <a:rPr lang="en-US" b="1" baseline="0" dirty="0" err="1" smtClean="0"/>
              <a:t>etc</a:t>
            </a:r>
            <a:r>
              <a:rPr lang="en-US" b="1" baseline="0" dirty="0" smtClean="0"/>
              <a:t>??</a:t>
            </a:r>
          </a:p>
          <a:p>
            <a:r>
              <a:rPr lang="en-US" b="1" baseline="0" dirty="0" smtClean="0"/>
              <a:t>-</a:t>
            </a:r>
            <a:r>
              <a:rPr lang="en-US" b="0" baseline="0" dirty="0" smtClean="0"/>
              <a:t>As many of these projects were added based on number of crashes/fatalities, we do not have exact details for these projects. However, Safety Improvements can indicate enhancements such as rebuilding intersections, roadway realignment, turn lanes etc. I have added a text box to the slides to explain that.</a:t>
            </a:r>
          </a:p>
          <a:p>
            <a:endParaRPr lang="en-US" b="1" baseline="0" dirty="0" smtClean="0"/>
          </a:p>
          <a:p>
            <a:r>
              <a:rPr lang="en-US" b="1" baseline="0" dirty="0" smtClean="0"/>
              <a:t>Note that a lot of the safety improvements in Tier 1 overlap the capacity projects in Tier 1 – are we allocating funds there correctly or are we double allocating funds??</a:t>
            </a:r>
          </a:p>
          <a:p>
            <a:r>
              <a:rPr lang="en-US" b="1" baseline="0" dirty="0" smtClean="0"/>
              <a:t>-</a:t>
            </a:r>
            <a:r>
              <a:rPr lang="en-US" b="0" baseline="0" dirty="0" smtClean="0"/>
              <a:t>A lot of those Capacity projects appear in tier 1 as their ROW or PE phases are recommended to be in tier 1. However, actual construction is expected to take place later. As a result, we decided to double count the allocation of funds to such projects. I think most of such projects are on SR 20.</a:t>
            </a:r>
          </a:p>
          <a:p>
            <a:endParaRPr lang="en-US" b="1" baseline="0" dirty="0" smtClean="0"/>
          </a:p>
          <a:p>
            <a:endParaRPr lang="en-US" dirty="0"/>
          </a:p>
        </p:txBody>
      </p:sp>
      <p:sp>
        <p:nvSpPr>
          <p:cNvPr id="4" name="Slide Number Placeholder 3"/>
          <p:cNvSpPr>
            <a:spLocks noGrp="1"/>
          </p:cNvSpPr>
          <p:nvPr>
            <p:ph type="sldNum" sz="quarter" idx="10"/>
          </p:nvPr>
        </p:nvSpPr>
        <p:spPr/>
        <p:txBody>
          <a:bodyPr/>
          <a:lstStyle/>
          <a:p>
            <a:fld id="{EB366D87-18DB-4F22-A403-71F7D7681810}"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36471850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EB366D87-18DB-4F22-A403-71F7D7681810}"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36471850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Ditto from slides 17 and</a:t>
            </a:r>
            <a:r>
              <a:rPr lang="en-US" b="1" baseline="0" dirty="0" smtClean="0"/>
              <a:t> 18.</a:t>
            </a:r>
            <a:endParaRPr lang="en-US" b="1" dirty="0"/>
          </a:p>
        </p:txBody>
      </p:sp>
      <p:sp>
        <p:nvSpPr>
          <p:cNvPr id="4" name="Slide Number Placeholder 3"/>
          <p:cNvSpPr>
            <a:spLocks noGrp="1"/>
          </p:cNvSpPr>
          <p:nvPr>
            <p:ph type="sldNum" sz="quarter" idx="10"/>
          </p:nvPr>
        </p:nvSpPr>
        <p:spPr/>
        <p:txBody>
          <a:bodyPr/>
          <a:lstStyle/>
          <a:p>
            <a:fld id="{EB366D87-18DB-4F22-A403-71F7D7681810}"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36471850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C56F7483-3506-41F3-B115-BF987AF16EC5}" type="slidenum">
              <a:rPr lang="en-US" smtClean="0"/>
              <a:t>3</a:t>
            </a:fld>
            <a:endParaRPr lang="en-US"/>
          </a:p>
        </p:txBody>
      </p:sp>
    </p:spTree>
    <p:extLst>
      <p:ext uri="{BB962C8B-B14F-4D97-AF65-F5344CB8AC3E}">
        <p14:creationId xmlns:p14="http://schemas.microsoft.com/office/powerpoint/2010/main" val="35596627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smtClean="0"/>
              <a:t>Check your</a:t>
            </a:r>
            <a:r>
              <a:rPr lang="en-US" b="1" baseline="0" dirty="0" smtClean="0"/>
              <a:t> airport legend symbol on this one!</a:t>
            </a:r>
          </a:p>
          <a:p>
            <a:pPr marL="228600" indent="-228600">
              <a:buAutoNum type="arabicPeriod"/>
            </a:pPr>
            <a:endParaRPr lang="en-US" baseline="0" dirty="0" smtClean="0"/>
          </a:p>
          <a:p>
            <a:pPr marL="0" indent="0">
              <a:buNone/>
            </a:pPr>
            <a:endParaRPr lang="en-US" dirty="0"/>
          </a:p>
        </p:txBody>
      </p:sp>
      <p:sp>
        <p:nvSpPr>
          <p:cNvPr id="4" name="Slide Number Placeholder 3"/>
          <p:cNvSpPr>
            <a:spLocks noGrp="1"/>
          </p:cNvSpPr>
          <p:nvPr>
            <p:ph type="sldNum" sz="quarter" idx="10"/>
          </p:nvPr>
        </p:nvSpPr>
        <p:spPr/>
        <p:txBody>
          <a:bodyPr/>
          <a:lstStyle/>
          <a:p>
            <a:fld id="{EB366D87-18DB-4F22-A403-71F7D7681810}" type="slidenum">
              <a:rPr lang="en-US" smtClean="0"/>
              <a:pPr/>
              <a:t>35</a:t>
            </a:fld>
            <a:endParaRPr lang="en-US"/>
          </a:p>
        </p:txBody>
      </p:sp>
    </p:spTree>
    <p:extLst>
      <p:ext uri="{BB962C8B-B14F-4D97-AF65-F5344CB8AC3E}">
        <p14:creationId xmlns:p14="http://schemas.microsoft.com/office/powerpoint/2010/main" val="36471850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366D87-18DB-4F22-A403-71F7D7681810}"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36471850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366D87-18DB-4F22-A403-71F7D7681810}"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36471850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Need a discussion of Transit Propensity</a:t>
            </a:r>
            <a:r>
              <a:rPr lang="en-US" b="1" baseline="0" dirty="0" smtClean="0"/>
              <a:t> – what is it?</a:t>
            </a:r>
            <a:endParaRPr lang="en-US" b="1" dirty="0"/>
          </a:p>
        </p:txBody>
      </p:sp>
      <p:sp>
        <p:nvSpPr>
          <p:cNvPr id="4" name="Slide Number Placeholder 3"/>
          <p:cNvSpPr>
            <a:spLocks noGrp="1"/>
          </p:cNvSpPr>
          <p:nvPr>
            <p:ph type="sldNum" sz="quarter" idx="10"/>
          </p:nvPr>
        </p:nvSpPr>
        <p:spPr/>
        <p:txBody>
          <a:bodyPr/>
          <a:lstStyle/>
          <a:p>
            <a:fld id="{EB366D87-18DB-4F22-A403-71F7D7681810}" type="slidenum">
              <a:rPr lang="en-US" smtClean="0"/>
              <a:pPr/>
              <a:t>40</a:t>
            </a:fld>
            <a:endParaRPr lang="en-US"/>
          </a:p>
        </p:txBody>
      </p:sp>
    </p:spTree>
    <p:extLst>
      <p:ext uri="{BB962C8B-B14F-4D97-AF65-F5344CB8AC3E}">
        <p14:creationId xmlns:p14="http://schemas.microsoft.com/office/powerpoint/2010/main" val="16784269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If there needs to be a compromise between the base and moderate scenarios, it is recommended that the extended service hours for the Canton shuttle be removed. This will slightly reduce the VRH, but it will also reduce cost and</a:t>
            </a:r>
            <a:r>
              <a:rPr lang="en-US" sz="1200" baseline="0" dirty="0" smtClean="0"/>
              <a:t> logistics. For the extended hours, additional drivers would have to be found because CATS employs its drivers only as part time employees in an effort to reduce benefit costs.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smtClean="0"/>
              <a:t>We need to state what cost is now vs increase in service.  In the executive summary of the VHB report they state that the moderate investment of 13% increase ends up with almost doubling the service area and maximize outside revenue sources – this needs to be pointed out. - </a:t>
            </a:r>
            <a:r>
              <a:rPr lang="en-US" sz="1200" b="0" baseline="0" dirty="0" smtClean="0"/>
              <a:t>Addressed</a:t>
            </a:r>
            <a:endParaRPr lang="en-US" sz="1200" b="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t>Do we need last 2 bullets?  Can they</a:t>
            </a:r>
            <a:r>
              <a:rPr lang="en-US" sz="1200" b="1" baseline="0" dirty="0" smtClean="0"/>
              <a:t> be expanded? - </a:t>
            </a:r>
            <a:r>
              <a:rPr lang="en-US" sz="1200" b="0" baseline="0" dirty="0" smtClean="0"/>
              <a:t>Addressed</a:t>
            </a:r>
            <a:endParaRPr lang="en-US" sz="1200" b="0" dirty="0" smtClean="0"/>
          </a:p>
          <a:p>
            <a:endParaRPr lang="en-US" dirty="0"/>
          </a:p>
        </p:txBody>
      </p:sp>
      <p:sp>
        <p:nvSpPr>
          <p:cNvPr id="4" name="Slide Number Placeholder 3"/>
          <p:cNvSpPr>
            <a:spLocks noGrp="1"/>
          </p:cNvSpPr>
          <p:nvPr>
            <p:ph type="sldNum" sz="quarter" idx="10"/>
          </p:nvPr>
        </p:nvSpPr>
        <p:spPr/>
        <p:txBody>
          <a:bodyPr/>
          <a:lstStyle/>
          <a:p>
            <a:fld id="{EB366D87-18DB-4F22-A403-71F7D7681810}" type="slidenum">
              <a:rPr lang="en-US" smtClean="0"/>
              <a:pPr/>
              <a:t>42</a:t>
            </a:fld>
            <a:endParaRPr lang="en-US"/>
          </a:p>
        </p:txBody>
      </p:sp>
    </p:spTree>
    <p:extLst>
      <p:ext uri="{BB962C8B-B14F-4D97-AF65-F5344CB8AC3E}">
        <p14:creationId xmlns:p14="http://schemas.microsoft.com/office/powerpoint/2010/main" val="29126714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Good place to note the increase</a:t>
            </a:r>
            <a:r>
              <a:rPr lang="en-US" b="1" baseline="0" dirty="0" smtClean="0"/>
              <a:t> amount of County cost between scenarios.</a:t>
            </a:r>
          </a:p>
          <a:p>
            <a:endParaRPr lang="en-US" dirty="0"/>
          </a:p>
        </p:txBody>
      </p:sp>
      <p:sp>
        <p:nvSpPr>
          <p:cNvPr id="4" name="Slide Number Placeholder 3"/>
          <p:cNvSpPr>
            <a:spLocks noGrp="1"/>
          </p:cNvSpPr>
          <p:nvPr>
            <p:ph type="sldNum" sz="quarter" idx="10"/>
          </p:nvPr>
        </p:nvSpPr>
        <p:spPr/>
        <p:txBody>
          <a:bodyPr/>
          <a:lstStyle/>
          <a:p>
            <a:fld id="{EB366D87-18DB-4F22-A403-71F7D7681810}" type="slidenum">
              <a:rPr lang="en-US" smtClean="0"/>
              <a:pPr/>
              <a:t>43</a:t>
            </a:fld>
            <a:endParaRPr lang="en-US"/>
          </a:p>
        </p:txBody>
      </p:sp>
    </p:spTree>
    <p:extLst>
      <p:ext uri="{BB962C8B-B14F-4D97-AF65-F5344CB8AC3E}">
        <p14:creationId xmlns:p14="http://schemas.microsoft.com/office/powerpoint/2010/main" val="15347252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endParaRPr lang="en-US" dirty="0" smtClean="0"/>
          </a:p>
          <a:p>
            <a:pPr marL="0" indent="0">
              <a:buNone/>
            </a:pPr>
            <a:r>
              <a:rPr lang="en-US" sz="1200" b="1" dirty="0" smtClean="0"/>
              <a:t>Takeaways:</a:t>
            </a:r>
          </a:p>
          <a:p>
            <a:r>
              <a:rPr lang="en-US" sz="1200" dirty="0" smtClean="0"/>
              <a:t>Regardless, Cherokee will have to increase it’s local funding for CATS.</a:t>
            </a:r>
          </a:p>
          <a:p>
            <a:endParaRPr lang="en-US" sz="1200" dirty="0" smtClean="0"/>
          </a:p>
          <a:p>
            <a:r>
              <a:rPr lang="en-US" sz="1200" dirty="0" smtClean="0"/>
              <a:t>The higher amount of service qualifies CATS for more funds, still increasing costs, but providing more service per County dollar spent.</a:t>
            </a:r>
          </a:p>
          <a:p>
            <a:endParaRPr lang="en-US" dirty="0" smtClean="0"/>
          </a:p>
          <a:p>
            <a:endParaRPr lang="en-US" dirty="0" smtClean="0"/>
          </a:p>
          <a:p>
            <a:r>
              <a:rPr lang="en-US" dirty="0" smtClean="0"/>
              <a:t>Costs are</a:t>
            </a:r>
            <a:r>
              <a:rPr lang="en-US" baseline="0" dirty="0" smtClean="0"/>
              <a:t> for years with all services. There will be a gradual increase as services are implemented over 3 years</a:t>
            </a:r>
          </a:p>
          <a:p>
            <a:pPr marL="0" marR="0" algn="l" rtl="0" eaLnBrk="1" fontAlgn="t" latinLnBrk="0" hangingPunct="1">
              <a:lnSpc>
                <a:spcPct val="115000"/>
              </a:lnSpc>
              <a:spcBef>
                <a:spcPts val="0"/>
              </a:spcBef>
              <a:spcAft>
                <a:spcPts val="0"/>
              </a:spcAft>
            </a:pPr>
            <a:r>
              <a:rPr lang="en-US" sz="1200" dirty="0" smtClean="0"/>
              <a:t>its transfer from the general fund to continue transit services at the same or increased </a:t>
            </a:r>
            <a:r>
              <a:rPr lang="en-US" sz="1200" dirty="0" err="1" smtClean="0"/>
              <a:t>leve</a:t>
            </a:r>
            <a:r>
              <a:rPr lang="en-US" sz="1200" b="1" i="0" u="none" strike="noStrike" kern="1200" dirty="0" err="1" smtClean="0">
                <a:solidFill>
                  <a:srgbClr val="FFFFFF"/>
                </a:solidFill>
                <a:effectLst/>
                <a:latin typeface="Calibri" panose="020F0502020204030204" pitchFamily="34" charset="0"/>
              </a:rPr>
              <a:t>Scenario</a:t>
            </a:r>
            <a:endParaRPr lang="en-US" sz="1200" b="0" i="0" u="none" strike="noStrike" dirty="0" smtClean="0">
              <a:effectLst/>
              <a:latin typeface="Arial" panose="020B0604020202020204" pitchFamily="34" charset="0"/>
            </a:endParaRPr>
          </a:p>
          <a:p>
            <a:pPr marL="0" marR="0" algn="l" rtl="0" eaLnBrk="1" fontAlgn="t" latinLnBrk="0" hangingPunct="1">
              <a:lnSpc>
                <a:spcPct val="115000"/>
              </a:lnSpc>
              <a:spcBef>
                <a:spcPts val="0"/>
              </a:spcBef>
              <a:spcAft>
                <a:spcPts val="0"/>
              </a:spcAft>
            </a:pPr>
            <a:r>
              <a:rPr lang="en-US" sz="1200" b="1" i="0" u="none" strike="noStrike" kern="1200" dirty="0" smtClean="0">
                <a:solidFill>
                  <a:srgbClr val="FFFFFF"/>
                </a:solidFill>
                <a:effectLst/>
                <a:latin typeface="Calibri" panose="020F0502020204030204" pitchFamily="34" charset="0"/>
              </a:rPr>
              <a:t>Cherokee Annual Contribution</a:t>
            </a:r>
            <a:endParaRPr lang="en-US" sz="1200" b="0" i="0" u="none" strike="noStrike" dirty="0" smtClean="0">
              <a:effectLst/>
              <a:latin typeface="Arial" panose="020B0604020202020204" pitchFamily="34" charset="0"/>
            </a:endParaRPr>
          </a:p>
          <a:p>
            <a:pPr marL="0" marR="0" algn="l" rtl="0" eaLnBrk="1" fontAlgn="t" latinLnBrk="0" hangingPunct="1">
              <a:lnSpc>
                <a:spcPct val="115000"/>
              </a:lnSpc>
              <a:spcBef>
                <a:spcPts val="0"/>
              </a:spcBef>
              <a:spcAft>
                <a:spcPts val="0"/>
              </a:spcAft>
            </a:pPr>
            <a:r>
              <a:rPr lang="en-US" sz="1200" b="0" i="0" u="none" strike="noStrike" kern="1200" dirty="0" smtClean="0">
                <a:solidFill>
                  <a:srgbClr val="000000"/>
                </a:solidFill>
                <a:effectLst/>
                <a:latin typeface="Calibri" panose="020F0502020204030204" pitchFamily="34" charset="0"/>
              </a:rPr>
              <a:t>Current</a:t>
            </a:r>
            <a:endParaRPr lang="en-US" sz="1200" b="0" i="0" u="none" strike="noStrike" dirty="0" smtClean="0">
              <a:effectLst/>
              <a:latin typeface="Arial" panose="020B0604020202020204" pitchFamily="34" charset="0"/>
            </a:endParaRPr>
          </a:p>
          <a:p>
            <a:pPr marL="0" marR="0" algn="l" rtl="0" eaLnBrk="1" fontAlgn="t" latinLnBrk="0" hangingPunct="1">
              <a:lnSpc>
                <a:spcPct val="115000"/>
              </a:lnSpc>
              <a:spcBef>
                <a:spcPts val="0"/>
              </a:spcBef>
              <a:spcAft>
                <a:spcPts val="0"/>
              </a:spcAft>
            </a:pPr>
            <a:r>
              <a:rPr lang="en-US" sz="1200" b="0" i="0" u="none" strike="noStrike" kern="1200" dirty="0" smtClean="0">
                <a:solidFill>
                  <a:srgbClr val="000000"/>
                </a:solidFill>
                <a:effectLst/>
                <a:latin typeface="Calibri" panose="020F0502020204030204" pitchFamily="34" charset="0"/>
              </a:rPr>
              <a:t>$200,000</a:t>
            </a:r>
            <a:endParaRPr lang="en-US" sz="1200" b="0" i="0" u="none" strike="noStrike" dirty="0" smtClean="0">
              <a:effectLst/>
              <a:latin typeface="Arial" panose="020B0604020202020204" pitchFamily="34" charset="0"/>
            </a:endParaRPr>
          </a:p>
          <a:p>
            <a:pPr marL="0" marR="0" algn="l" rtl="0" eaLnBrk="1" fontAlgn="t" latinLnBrk="0" hangingPunct="1">
              <a:lnSpc>
                <a:spcPct val="115000"/>
              </a:lnSpc>
              <a:spcBef>
                <a:spcPts val="0"/>
              </a:spcBef>
              <a:spcAft>
                <a:spcPts val="0"/>
              </a:spcAft>
            </a:pPr>
            <a:r>
              <a:rPr lang="en-US" sz="1200" b="0" i="0" u="none" strike="noStrike" kern="12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Base Scenario</a:t>
            </a:r>
            <a:endParaRPr lang="en-US" sz="1200" b="0" i="0" u="none" strike="noStrike" dirty="0" smtClean="0">
              <a:effectLst/>
              <a:latin typeface="Arial" panose="020B0604020202020204" pitchFamily="34" charset="0"/>
            </a:endParaRPr>
          </a:p>
          <a:p>
            <a:pPr marL="0" marR="0" algn="l" rtl="0" eaLnBrk="1" fontAlgn="t" latinLnBrk="0" hangingPunct="1">
              <a:lnSpc>
                <a:spcPct val="115000"/>
              </a:lnSpc>
              <a:spcBef>
                <a:spcPts val="0"/>
              </a:spcBef>
              <a:spcAft>
                <a:spcPts val="0"/>
              </a:spcAft>
            </a:pPr>
            <a:r>
              <a:rPr lang="en-US" sz="1200" b="0" i="0" u="none" strike="noStrike" kern="12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$255,010</a:t>
            </a:r>
            <a:endParaRPr lang="en-US" sz="1200" b="0" i="0" u="none" strike="noStrike" dirty="0" smtClean="0">
              <a:effectLst/>
              <a:latin typeface="Arial" panose="020B0604020202020204" pitchFamily="34" charset="0"/>
            </a:endParaRPr>
          </a:p>
          <a:p>
            <a:pPr marL="0" marR="0" algn="l" rtl="0" eaLnBrk="1" fontAlgn="t" latinLnBrk="0" hangingPunct="1">
              <a:lnSpc>
                <a:spcPct val="115000"/>
              </a:lnSpc>
              <a:spcBef>
                <a:spcPts val="0"/>
              </a:spcBef>
              <a:spcAft>
                <a:spcPts val="0"/>
              </a:spcAft>
            </a:pPr>
            <a:r>
              <a:rPr lang="en-US" sz="1200" b="0" i="0" u="none" strike="noStrike" kern="1200" dirty="0" smtClean="0">
                <a:solidFill>
                  <a:srgbClr val="000000"/>
                </a:solidFill>
                <a:effectLst/>
                <a:latin typeface="Calibri" panose="020F0502020204030204" pitchFamily="34" charset="0"/>
              </a:rPr>
              <a:t>Moderate Investment Scenario</a:t>
            </a:r>
            <a:endParaRPr lang="en-US" sz="1200" b="0" i="0" u="none" strike="noStrike" dirty="0" smtClean="0">
              <a:effectLst/>
              <a:latin typeface="Arial" panose="020B0604020202020204" pitchFamily="34" charset="0"/>
            </a:endParaRPr>
          </a:p>
          <a:p>
            <a:pPr marL="0" marR="0" algn="l" rtl="0" eaLnBrk="1" fontAlgn="t" latinLnBrk="0" hangingPunct="1">
              <a:lnSpc>
                <a:spcPct val="115000"/>
              </a:lnSpc>
              <a:spcBef>
                <a:spcPts val="0"/>
              </a:spcBef>
              <a:spcAft>
                <a:spcPts val="0"/>
              </a:spcAft>
            </a:pPr>
            <a:r>
              <a:rPr lang="en-US" sz="1200" b="0" i="0" u="none" strike="noStrike" kern="1200" dirty="0" smtClean="0">
                <a:solidFill>
                  <a:srgbClr val="000000"/>
                </a:solidFill>
                <a:effectLst/>
                <a:latin typeface="Calibri" panose="020F0502020204030204" pitchFamily="34" charset="0"/>
              </a:rPr>
              <a:t>$303,080</a:t>
            </a:r>
            <a:endParaRPr lang="en-US" sz="1200" b="0" i="0" u="none" strike="noStrike" dirty="0" smtClean="0">
              <a:effectLst/>
              <a:latin typeface="Arial" panose="020B0604020202020204" pitchFamily="34" charset="0"/>
            </a:endParaRPr>
          </a:p>
          <a:p>
            <a:pPr marL="0" marR="0" algn="l" rtl="0" eaLnBrk="1" fontAlgn="t" latinLnBrk="0" hangingPunct="1">
              <a:lnSpc>
                <a:spcPct val="115000"/>
              </a:lnSpc>
              <a:spcBef>
                <a:spcPts val="0"/>
              </a:spcBef>
              <a:spcAft>
                <a:spcPts val="0"/>
              </a:spcAft>
            </a:pPr>
            <a:r>
              <a:rPr lang="en-US" sz="1200" b="0" i="0" u="none" strike="noStrike" kern="1200" dirty="0" smtClean="0">
                <a:solidFill>
                  <a:srgbClr val="000000"/>
                </a:solidFill>
                <a:effectLst/>
                <a:latin typeface="Calibri" panose="020F0502020204030204" pitchFamily="34" charset="0"/>
              </a:rPr>
              <a:t>High Investment Scenario</a:t>
            </a:r>
            <a:endParaRPr lang="en-US" sz="1200" b="0" i="0" u="none" strike="noStrike" dirty="0" smtClean="0">
              <a:effectLst/>
              <a:latin typeface="Arial" panose="020B0604020202020204" pitchFamily="34" charset="0"/>
            </a:endParaRPr>
          </a:p>
          <a:p>
            <a:pPr marL="0" marR="0" algn="l" rtl="0" eaLnBrk="1" fontAlgn="t" latinLnBrk="0" hangingPunct="1">
              <a:lnSpc>
                <a:spcPct val="115000"/>
              </a:lnSpc>
              <a:spcBef>
                <a:spcPts val="0"/>
              </a:spcBef>
              <a:spcAft>
                <a:spcPts val="0"/>
              </a:spcAft>
            </a:pPr>
            <a:r>
              <a:rPr lang="en-US" sz="1200" b="0" i="0" u="none" strike="noStrike" kern="1200" dirty="0" smtClean="0">
                <a:solidFill>
                  <a:srgbClr val="000000"/>
                </a:solidFill>
                <a:effectLst/>
                <a:latin typeface="Calibri" panose="020F0502020204030204" pitchFamily="34" charset="0"/>
              </a:rPr>
              <a:t>$360,420</a:t>
            </a:r>
            <a:endParaRPr lang="en-US" sz="1200" b="0" i="0" u="none" strike="noStrike" dirty="0" smtClean="0">
              <a:effectLst/>
              <a:latin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EB366D87-18DB-4F22-A403-71F7D7681810}" type="slidenum">
              <a:rPr lang="en-US" smtClean="0"/>
              <a:pPr/>
              <a:t>44</a:t>
            </a:fld>
            <a:endParaRPr lang="en-US"/>
          </a:p>
        </p:txBody>
      </p:sp>
    </p:spTree>
    <p:extLst>
      <p:ext uri="{BB962C8B-B14F-4D97-AF65-F5344CB8AC3E}">
        <p14:creationId xmlns:p14="http://schemas.microsoft.com/office/powerpoint/2010/main" val="33980388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366D87-18DB-4F22-A403-71F7D7681810}" type="slidenum">
              <a:rPr lang="en-US" smtClean="0"/>
              <a:pPr/>
              <a:t>45</a:t>
            </a:fld>
            <a:endParaRPr lang="en-US"/>
          </a:p>
        </p:txBody>
      </p:sp>
    </p:spTree>
    <p:extLst>
      <p:ext uri="{BB962C8B-B14F-4D97-AF65-F5344CB8AC3E}">
        <p14:creationId xmlns:p14="http://schemas.microsoft.com/office/powerpoint/2010/main" val="28056009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366D87-18DB-4F22-A403-71F7D7681810}" type="slidenum">
              <a:rPr lang="en-US" smtClean="0"/>
              <a:pPr/>
              <a:t>47</a:t>
            </a:fld>
            <a:endParaRPr lang="en-US"/>
          </a:p>
        </p:txBody>
      </p:sp>
    </p:spTree>
    <p:extLst>
      <p:ext uri="{BB962C8B-B14F-4D97-AF65-F5344CB8AC3E}">
        <p14:creationId xmlns:p14="http://schemas.microsoft.com/office/powerpoint/2010/main" val="35904385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We may want to add a funding summary slide for each tier and</a:t>
            </a:r>
            <a:r>
              <a:rPr lang="en-US" b="1" baseline="0" dirty="0" smtClean="0"/>
              <a:t> for each year that shows current needs vs current investment on County SPLOST projects and State and Federal funded projects.  We have a dollars </a:t>
            </a:r>
            <a:r>
              <a:rPr lang="en-US" b="1" baseline="0" smtClean="0"/>
              <a:t>and cents BOC.</a:t>
            </a:r>
            <a:endParaRPr lang="en-US" b="1" dirty="0"/>
          </a:p>
        </p:txBody>
      </p:sp>
      <p:sp>
        <p:nvSpPr>
          <p:cNvPr id="4" name="Slide Number Placeholder 3"/>
          <p:cNvSpPr>
            <a:spLocks noGrp="1"/>
          </p:cNvSpPr>
          <p:nvPr>
            <p:ph type="sldNum" sz="quarter" idx="10"/>
          </p:nvPr>
        </p:nvSpPr>
        <p:spPr/>
        <p:txBody>
          <a:bodyPr/>
          <a:lstStyle/>
          <a:p>
            <a:fld id="{EB366D87-18DB-4F22-A403-71F7D7681810}" type="slidenum">
              <a:rPr lang="en-US" smtClean="0"/>
              <a:pPr/>
              <a:t>49</a:t>
            </a:fld>
            <a:endParaRPr lang="en-US"/>
          </a:p>
        </p:txBody>
      </p:sp>
    </p:spTree>
    <p:extLst>
      <p:ext uri="{BB962C8B-B14F-4D97-AF65-F5344CB8AC3E}">
        <p14:creationId xmlns:p14="http://schemas.microsoft.com/office/powerpoint/2010/main" val="662945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B366D87-18DB-4F22-A403-71F7D7681810}" type="slidenum">
              <a:rPr lang="en-US" smtClean="0"/>
              <a:pPr/>
              <a:t>4</a:t>
            </a:fld>
            <a:endParaRPr lang="en-US"/>
          </a:p>
        </p:txBody>
      </p:sp>
    </p:spTree>
    <p:extLst>
      <p:ext uri="{BB962C8B-B14F-4D97-AF65-F5344CB8AC3E}">
        <p14:creationId xmlns:p14="http://schemas.microsoft.com/office/powerpoint/2010/main" val="11004068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smtClean="0"/>
              <a:t> In absolute terms, the following areas are projected to house a significant number of new Cherokee residents:</a:t>
            </a:r>
          </a:p>
          <a:p>
            <a:pPr lvl="1">
              <a:buFont typeface="Arial" pitchFamily="34" charset="0"/>
              <a:buChar char="•"/>
            </a:pPr>
            <a:r>
              <a:rPr lang="en-US" baseline="0" dirty="0" smtClean="0"/>
              <a:t> Central section of the county near Canton on the eastside of the I-575 corridor</a:t>
            </a:r>
          </a:p>
          <a:p>
            <a:pPr lvl="1">
              <a:buFont typeface="Arial" pitchFamily="34" charset="0"/>
              <a:buChar char="•"/>
            </a:pPr>
            <a:r>
              <a:rPr lang="en-US" baseline="0" dirty="0" smtClean="0"/>
              <a:t> Eastern section of the county near the Fulton/Forsyth County lines</a:t>
            </a:r>
          </a:p>
          <a:p>
            <a:pPr lvl="1">
              <a:buFont typeface="Arial" pitchFamily="34" charset="0"/>
              <a:buChar char="•"/>
            </a:pPr>
            <a:r>
              <a:rPr lang="en-US" baseline="0" dirty="0" smtClean="0"/>
              <a:t> Southwest section of the county near the Cobb/Bartow County lines</a:t>
            </a:r>
          </a:p>
          <a:p>
            <a:pPr lvl="1">
              <a:buFont typeface="Arial" pitchFamily="34" charset="0"/>
              <a:buChar char="•"/>
            </a:pPr>
            <a:r>
              <a:rPr lang="en-US" baseline="0" dirty="0" smtClean="0"/>
              <a:t> Holly Springs</a:t>
            </a:r>
          </a:p>
        </p:txBody>
      </p:sp>
      <p:sp>
        <p:nvSpPr>
          <p:cNvPr id="4" name="Slide Number Placeholder 3"/>
          <p:cNvSpPr>
            <a:spLocks noGrp="1"/>
          </p:cNvSpPr>
          <p:nvPr>
            <p:ph type="sldNum" sz="quarter" idx="10"/>
          </p:nvPr>
        </p:nvSpPr>
        <p:spPr/>
        <p:txBody>
          <a:bodyPr/>
          <a:lstStyle/>
          <a:p>
            <a:fld id="{EB366D87-18DB-4F22-A403-71F7D7681810}"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8855509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smtClean="0"/>
              <a:t>  In absolute terms, the majority of jobs will be added along the central section of the I-575 corridor near Canton and the airport, as well as along SR-92 near Cobb and Fulton counties </a:t>
            </a:r>
            <a:r>
              <a:rPr lang="en-US" baseline="0" smtClean="0"/>
              <a:t>in Woodstock.</a:t>
            </a:r>
            <a:endParaRPr lang="en-US" baseline="0" dirty="0" smtClean="0"/>
          </a:p>
        </p:txBody>
      </p:sp>
      <p:sp>
        <p:nvSpPr>
          <p:cNvPr id="4" name="Slide Number Placeholder 3"/>
          <p:cNvSpPr>
            <a:spLocks noGrp="1"/>
          </p:cNvSpPr>
          <p:nvPr>
            <p:ph type="sldNum" sz="quarter" idx="10"/>
          </p:nvPr>
        </p:nvSpPr>
        <p:spPr/>
        <p:txBody>
          <a:bodyPr/>
          <a:lstStyle/>
          <a:p>
            <a:fld id="{EB366D87-18DB-4F22-A403-71F7D7681810}"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19811094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Reference network deficiencies / needs assessment</a:t>
            </a:r>
            <a:endParaRPr lang="en-US" dirty="0"/>
          </a:p>
        </p:txBody>
      </p:sp>
      <p:sp>
        <p:nvSpPr>
          <p:cNvPr id="4" name="Slide Number Placeholder 3"/>
          <p:cNvSpPr>
            <a:spLocks noGrp="1"/>
          </p:cNvSpPr>
          <p:nvPr>
            <p:ph type="sldNum" sz="quarter" idx="10"/>
          </p:nvPr>
        </p:nvSpPr>
        <p:spPr/>
        <p:txBody>
          <a:bodyPr/>
          <a:lstStyle/>
          <a:p>
            <a:fld id="{EB366D87-18DB-4F22-A403-71F7D7681810}" type="slidenum">
              <a:rPr lang="en-US" smtClean="0"/>
              <a:pPr/>
              <a:t>14</a:t>
            </a:fld>
            <a:endParaRPr lang="en-US"/>
          </a:p>
        </p:txBody>
      </p:sp>
    </p:spTree>
    <p:extLst>
      <p:ext uri="{BB962C8B-B14F-4D97-AF65-F5344CB8AC3E}">
        <p14:creationId xmlns:p14="http://schemas.microsoft.com/office/powerpoint/2010/main" val="34332397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is the basis for </a:t>
            </a:r>
            <a:r>
              <a:rPr lang="en-US" dirty="0" err="1" smtClean="0"/>
              <a:t>tiering</a:t>
            </a:r>
            <a:r>
              <a:rPr lang="en-US" dirty="0" smtClean="0"/>
              <a:t>?</a:t>
            </a:r>
            <a:endParaRPr lang="en-US" dirty="0"/>
          </a:p>
        </p:txBody>
      </p:sp>
      <p:sp>
        <p:nvSpPr>
          <p:cNvPr id="4" name="Slide Number Placeholder 3"/>
          <p:cNvSpPr>
            <a:spLocks noGrp="1"/>
          </p:cNvSpPr>
          <p:nvPr>
            <p:ph type="sldNum" sz="quarter" idx="10"/>
          </p:nvPr>
        </p:nvSpPr>
        <p:spPr/>
        <p:txBody>
          <a:bodyPr/>
          <a:lstStyle/>
          <a:p>
            <a:fld id="{EB366D87-18DB-4F22-A403-71F7D7681810}" type="slidenum">
              <a:rPr lang="en-US" smtClean="0"/>
              <a:pPr/>
              <a:t>18</a:t>
            </a:fld>
            <a:endParaRPr lang="en-US"/>
          </a:p>
        </p:txBody>
      </p:sp>
    </p:spTree>
    <p:extLst>
      <p:ext uri="{BB962C8B-B14F-4D97-AF65-F5344CB8AC3E}">
        <p14:creationId xmlns:p14="http://schemas.microsoft.com/office/powerpoint/2010/main" val="25728450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LMIG – mainly resurfacing</a:t>
            </a:r>
            <a:endParaRPr lang="en-US" dirty="0"/>
          </a:p>
        </p:txBody>
      </p:sp>
      <p:sp>
        <p:nvSpPr>
          <p:cNvPr id="4" name="Slide Number Placeholder 3"/>
          <p:cNvSpPr>
            <a:spLocks noGrp="1"/>
          </p:cNvSpPr>
          <p:nvPr>
            <p:ph type="sldNum" sz="quarter" idx="10"/>
          </p:nvPr>
        </p:nvSpPr>
        <p:spPr/>
        <p:txBody>
          <a:bodyPr/>
          <a:lstStyle/>
          <a:p>
            <a:fld id="{EB366D87-18DB-4F22-A403-71F7D7681810}" type="slidenum">
              <a:rPr lang="en-US" smtClean="0"/>
              <a:pPr/>
              <a:t>20</a:t>
            </a:fld>
            <a:endParaRPr lang="en-US"/>
          </a:p>
        </p:txBody>
      </p:sp>
    </p:spTree>
    <p:extLst>
      <p:ext uri="{BB962C8B-B14F-4D97-AF65-F5344CB8AC3E}">
        <p14:creationId xmlns:p14="http://schemas.microsoft.com/office/powerpoint/2010/main" val="37989306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RTP:</a:t>
            </a:r>
          </a:p>
          <a:p>
            <a:r>
              <a:rPr lang="en-US" dirty="0" smtClean="0"/>
              <a:t>Federal: $252 million</a:t>
            </a:r>
          </a:p>
          <a:p>
            <a:r>
              <a:rPr lang="en-US" dirty="0" smtClean="0"/>
              <a:t>State: $279 million</a:t>
            </a:r>
          </a:p>
          <a:p>
            <a:endParaRPr lang="en-US" dirty="0" smtClean="0"/>
          </a:p>
          <a:p>
            <a:r>
              <a:rPr lang="en-US" dirty="0" smtClean="0"/>
              <a:t>SPLOST:</a:t>
            </a:r>
          </a:p>
          <a:p>
            <a:r>
              <a:rPr lang="en-US" dirty="0" smtClean="0"/>
              <a:t>2019-2024: $100 million</a:t>
            </a:r>
          </a:p>
          <a:p>
            <a:r>
              <a:rPr lang="en-US" dirty="0" smtClean="0"/>
              <a:t>2025-2030: $130 million</a:t>
            </a:r>
          </a:p>
          <a:p>
            <a:r>
              <a:rPr lang="en-US" dirty="0" smtClean="0"/>
              <a:t>2031-2036: $286 million</a:t>
            </a:r>
          </a:p>
          <a:p>
            <a:endParaRPr lang="en-US" dirty="0" smtClean="0"/>
          </a:p>
          <a:p>
            <a:r>
              <a:rPr lang="en-US" b="1" dirty="0" smtClean="0"/>
              <a:t>HB 170 – this</a:t>
            </a:r>
            <a:r>
              <a:rPr lang="en-US" b="1" baseline="0" dirty="0" smtClean="0"/>
              <a:t> does not represent any funding from that.  That question will come up – especially from the Chairman since GDOT announced that SR 20 between 575 and Cumming will be state funded.  However, I know that GDOT has not yet released any project lists or funding estimates on state funded project.  We may want to put a caveat for that on the bottom of this slide.</a:t>
            </a:r>
            <a:endParaRPr lang="en-US" b="1" dirty="0"/>
          </a:p>
        </p:txBody>
      </p:sp>
      <p:sp>
        <p:nvSpPr>
          <p:cNvPr id="4" name="Slide Number Placeholder 3"/>
          <p:cNvSpPr>
            <a:spLocks noGrp="1"/>
          </p:cNvSpPr>
          <p:nvPr>
            <p:ph type="sldNum" sz="quarter" idx="10"/>
          </p:nvPr>
        </p:nvSpPr>
        <p:spPr/>
        <p:txBody>
          <a:bodyPr/>
          <a:lstStyle/>
          <a:p>
            <a:fld id="{EB366D87-18DB-4F22-A403-71F7D7681810}" type="slidenum">
              <a:rPr lang="en-US" smtClean="0"/>
              <a:pPr/>
              <a:t>21</a:t>
            </a:fld>
            <a:endParaRPr lang="en-US"/>
          </a:p>
        </p:txBody>
      </p:sp>
    </p:spTree>
    <p:extLst>
      <p:ext uri="{BB962C8B-B14F-4D97-AF65-F5344CB8AC3E}">
        <p14:creationId xmlns:p14="http://schemas.microsoft.com/office/powerpoint/2010/main" val="5929167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33BDFA4-525D-4996-A199-2B3C8E786985}" type="datetimeFigureOut">
              <a:rPr lang="en-US" smtClean="0"/>
              <a:pPr/>
              <a:t>1/19/2016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A6662A18-0450-4826-9369-0391C6F68F0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33BDFA4-525D-4996-A199-2B3C8E786985}" type="datetimeFigureOut">
              <a:rPr lang="en-US" smtClean="0"/>
              <a:pPr/>
              <a:t>1/19/2016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A6662A18-0450-4826-9369-0391C6F68F08}"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33BDFA4-525D-4996-A199-2B3C8E786985}" type="datetimeFigureOut">
              <a:rPr lang="en-US" smtClean="0"/>
              <a:pPr/>
              <a:t>1/19/2016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A6662A18-0450-4826-9369-0391C6F68F08}"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33BDFA4-525D-4996-A199-2B3C8E786985}" type="datetimeFigureOut">
              <a:rPr lang="en-US" smtClean="0"/>
              <a:pPr/>
              <a:t>1/19/2016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A6662A18-0450-4826-9369-0391C6F68F08}"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F33BDFA4-525D-4996-A199-2B3C8E786985}" type="datetimeFigureOut">
              <a:rPr lang="en-US" smtClean="0"/>
              <a:pPr/>
              <a:t>1/19/2016</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A6662A18-0450-4826-9369-0391C6F68F08}"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F33BDFA4-525D-4996-A199-2B3C8E786985}" type="datetimeFigureOut">
              <a:rPr lang="en-US" smtClean="0"/>
              <a:pPr/>
              <a:t>1/19/2016</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A6662A18-0450-4826-9369-0391C6F68F08}"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F33BDFA4-525D-4996-A199-2B3C8E786985}" type="datetimeFigureOut">
              <a:rPr lang="en-US" smtClean="0"/>
              <a:pPr/>
              <a:t>1/19/2016</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A6662A18-0450-4826-9369-0391C6F68F08}"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33BDFA4-525D-4996-A199-2B3C8E786985}" type="datetimeFigureOut">
              <a:rPr lang="en-US" smtClean="0"/>
              <a:pPr/>
              <a:t>1/19/2016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A6662A18-0450-4826-9369-0391C6F68F08}"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33BDFA4-525D-4996-A199-2B3C8E786985}" type="datetimeFigureOut">
              <a:rPr lang="en-US" smtClean="0"/>
              <a:pPr/>
              <a:t>1/19/2016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A6662A18-0450-4826-9369-0391C6F68F08}"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33BDFA4-525D-4996-A199-2B3C8E786985}" type="datetimeFigureOut">
              <a:rPr lang="en-US" smtClean="0"/>
              <a:pPr/>
              <a:t>1/19/2016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A6662A18-0450-4826-9369-0391C6F68F08}"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33BDFA4-525D-4996-A199-2B3C8E786985}" type="datetimeFigureOut">
              <a:rPr lang="en-US" smtClean="0"/>
              <a:pPr/>
              <a:t>1/19/2016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A6662A18-0450-4826-9369-0391C6F68F08}"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21280605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27921662"/>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33BDFA4-525D-4996-A199-2B3C8E786985}" type="datetimeFigureOut">
              <a:rPr lang="en-US" smtClean="0">
                <a:solidFill>
                  <a:prstClr val="black"/>
                </a:solidFill>
              </a:rPr>
              <a:pPr/>
              <a:t>1/19/2016</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A6662A18-0450-4826-9369-0391C6F68F08}"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3499561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33BDFA4-525D-4996-A199-2B3C8E786985}" type="datetimeFigureOut">
              <a:rPr lang="en-US" smtClean="0">
                <a:solidFill>
                  <a:prstClr val="black"/>
                </a:solidFill>
              </a:rPr>
              <a:pPr/>
              <a:t>1/19/2016</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A6662A18-0450-4826-9369-0391C6F68F08}"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181853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F33BDFA4-525D-4996-A199-2B3C8E786985}" type="datetimeFigureOut">
              <a:rPr lang="en-US" smtClean="0">
                <a:solidFill>
                  <a:prstClr val="black"/>
                </a:solidFill>
              </a:rPr>
              <a:pPr/>
              <a:t>1/19/2016</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A6662A18-0450-4826-9369-0391C6F68F08}"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136151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F33BDFA4-525D-4996-A199-2B3C8E786985}" type="datetimeFigureOut">
              <a:rPr lang="en-US" smtClean="0">
                <a:solidFill>
                  <a:prstClr val="black"/>
                </a:solidFill>
              </a:rPr>
              <a:pPr/>
              <a:t>1/19/2016</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A6662A18-0450-4826-9369-0391C6F68F08}"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1115678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F33BDFA4-525D-4996-A199-2B3C8E786985}" type="datetimeFigureOut">
              <a:rPr lang="en-US" smtClean="0">
                <a:solidFill>
                  <a:prstClr val="black"/>
                </a:solidFill>
              </a:rPr>
              <a:pPr/>
              <a:t>1/19/2016</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A6662A18-0450-4826-9369-0391C6F68F08}"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843027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33BDFA4-525D-4996-A199-2B3C8E786985}" type="datetimeFigureOut">
              <a:rPr lang="en-US" smtClean="0"/>
              <a:pPr/>
              <a:t>1/19/2016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A6662A18-0450-4826-9369-0391C6F68F08}"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33BDFA4-525D-4996-A199-2B3C8E786985}" type="datetimeFigureOut">
              <a:rPr lang="en-US" smtClean="0">
                <a:solidFill>
                  <a:prstClr val="black"/>
                </a:solidFill>
              </a:rPr>
              <a:pPr/>
              <a:t>1/19/2016</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A6662A18-0450-4826-9369-0391C6F68F08}"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048384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33BDFA4-525D-4996-A199-2B3C8E786985}" type="datetimeFigureOut">
              <a:rPr lang="en-US" smtClean="0">
                <a:solidFill>
                  <a:prstClr val="black"/>
                </a:solidFill>
              </a:rPr>
              <a:pPr/>
              <a:t>1/19/2016</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A6662A18-0450-4826-9369-0391C6F68F08}"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0114105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33BDFA4-525D-4996-A199-2B3C8E786985}" type="datetimeFigureOut">
              <a:rPr lang="en-US" smtClean="0">
                <a:solidFill>
                  <a:prstClr val="black"/>
                </a:solidFill>
              </a:rPr>
              <a:pPr/>
              <a:t>1/19/2016</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A6662A18-0450-4826-9369-0391C6F68F08}"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9781126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33BDFA4-525D-4996-A199-2B3C8E786985}" type="datetimeFigureOut">
              <a:rPr lang="en-US" smtClean="0">
                <a:solidFill>
                  <a:prstClr val="black"/>
                </a:solidFill>
              </a:rPr>
              <a:pPr/>
              <a:t>1/19/2016</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A6662A18-0450-4826-9369-0391C6F68F08}"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576671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33BDFA4-525D-4996-A199-2B3C8E786985}" type="datetimeFigureOut">
              <a:rPr lang="en-US" smtClean="0"/>
              <a:pPr/>
              <a:t>1/19/2016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A6662A18-0450-4826-9369-0391C6F68F0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F33BDFA4-525D-4996-A199-2B3C8E786985}" type="datetimeFigureOut">
              <a:rPr lang="en-US" smtClean="0"/>
              <a:pPr/>
              <a:t>1/19/2016</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A6662A18-0450-4826-9369-0391C6F68F0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F33BDFA4-525D-4996-A199-2B3C8E786985}" type="datetimeFigureOut">
              <a:rPr lang="en-US" smtClean="0"/>
              <a:pPr/>
              <a:t>1/19/2016</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A6662A18-0450-4826-9369-0391C6F68F0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F33BDFA4-525D-4996-A199-2B3C8E786985}" type="datetimeFigureOut">
              <a:rPr lang="en-US" smtClean="0"/>
              <a:pPr/>
              <a:t>1/19/2016</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A6662A18-0450-4826-9369-0391C6F68F0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33BDFA4-525D-4996-A199-2B3C8E786985}" type="datetimeFigureOut">
              <a:rPr lang="en-US" smtClean="0"/>
              <a:pPr/>
              <a:t>1/19/2016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A6662A18-0450-4826-9369-0391C6F68F0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33BDFA4-525D-4996-A199-2B3C8E786985}" type="datetimeFigureOut">
              <a:rPr lang="en-US" smtClean="0"/>
              <a:pPr/>
              <a:t>1/19/2016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A6662A18-0450-4826-9369-0391C6F68F0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0" y="152400"/>
            <a:ext cx="7391400" cy="808038"/>
          </a:xfrm>
          <a:prstGeom prst="rect">
            <a:avLst/>
          </a:prstGeom>
        </p:spPr>
        <p:txBody>
          <a:bodyPr vert="horz" lIns="0" tIns="0" rIns="0" bIns="0" rtlCol="0" anchor="t" anchorCtr="0">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524000" y="1143000"/>
            <a:ext cx="7391400" cy="51816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ts val="3000"/>
        </a:lnSpc>
        <a:spcBef>
          <a:spcPct val="0"/>
        </a:spcBef>
        <a:buNone/>
        <a:defRPr sz="3200" kern="1200">
          <a:solidFill>
            <a:schemeClr val="accent1">
              <a:lumMod val="75000"/>
            </a:schemeClr>
          </a:solidFill>
          <a:latin typeface="Times New Roman" pitchFamily="18" charset="0"/>
          <a:ea typeface="+mj-ea"/>
          <a:cs typeface="Times New Roman" pitchFamily="18" charset="0"/>
        </a:defRPr>
      </a:lvl1pPr>
    </p:titleStyle>
    <p:bodyStyle>
      <a:lvl1pPr marL="192088" indent="-192088" algn="l" defTabSz="914400" rtl="0" eaLnBrk="1" latinLnBrk="0" hangingPunct="1">
        <a:spcBef>
          <a:spcPct val="20000"/>
        </a:spcBef>
        <a:buFont typeface="Arial" pitchFamily="34" charset="0"/>
        <a:buChar char="•"/>
        <a:defRPr sz="2400" kern="1200">
          <a:solidFill>
            <a:schemeClr val="tx1">
              <a:lumMod val="50000"/>
              <a:lumOff val="50000"/>
            </a:schemeClr>
          </a:solidFill>
          <a:latin typeface="Arial" pitchFamily="34" charset="0"/>
          <a:ea typeface="+mn-ea"/>
          <a:cs typeface="Arial" pitchFamily="34" charset="0"/>
        </a:defRPr>
      </a:lvl1pPr>
      <a:lvl2pPr marL="457200" indent="-255588" algn="l" defTabSz="914400" rtl="0" eaLnBrk="1" latinLnBrk="0" hangingPunct="1">
        <a:spcBef>
          <a:spcPct val="20000"/>
        </a:spcBef>
        <a:buFont typeface="Arial" pitchFamily="34" charset="0"/>
        <a:buChar char="–"/>
        <a:defRPr sz="2000" kern="1200">
          <a:solidFill>
            <a:schemeClr val="tx1">
              <a:lumMod val="50000"/>
              <a:lumOff val="50000"/>
            </a:schemeClr>
          </a:solidFill>
          <a:latin typeface="Arial" pitchFamily="34" charset="0"/>
          <a:ea typeface="+mn-ea"/>
          <a:cs typeface="Arial" pitchFamily="34" charset="0"/>
        </a:defRPr>
      </a:lvl2pPr>
      <a:lvl3pPr marL="681038" indent="-212725" algn="l" defTabSz="914400" rtl="0" eaLnBrk="1" latinLnBrk="0" hangingPunct="1">
        <a:spcBef>
          <a:spcPct val="20000"/>
        </a:spcBef>
        <a:buFont typeface="Arial" pitchFamily="34" charset="0"/>
        <a:buChar char="•"/>
        <a:defRPr sz="1800" kern="1200">
          <a:solidFill>
            <a:schemeClr val="tx1">
              <a:lumMod val="50000"/>
              <a:lumOff val="50000"/>
            </a:schemeClr>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0" y="152400"/>
            <a:ext cx="7391400" cy="808038"/>
          </a:xfrm>
          <a:prstGeom prst="rect">
            <a:avLst/>
          </a:prstGeom>
        </p:spPr>
        <p:txBody>
          <a:bodyPr vert="horz" lIns="0" tIns="0" rIns="0" bIns="0" rtlCol="0" anchor="t" anchorCtr="0">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524000" y="1143000"/>
            <a:ext cx="7391400" cy="51816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3074" name="Picture 2" descr="G:\PB\• In Progress\PLAN - 2013 01 915 Cherokee Co GA Transit Plan\5.IN\PPT Slides\Graphic Slide.jpg"/>
          <p:cNvPicPr>
            <a:picLocks noChangeAspect="1" noChangeArrowheads="1"/>
          </p:cNvPicPr>
          <p:nvPr/>
        </p:nvPicPr>
        <p:blipFill>
          <a:blip r:embed="rId13" cstate="print"/>
          <a:srcRect/>
          <a:stretch>
            <a:fillRect/>
          </a:stretch>
        </p:blipFill>
        <p:spPr bwMode="auto">
          <a:xfrm>
            <a:off x="0" y="0"/>
            <a:ext cx="9144000" cy="6858001"/>
          </a:xfrm>
          <a:prstGeom prst="rect">
            <a:avLst/>
          </a:prstGeom>
          <a:noFill/>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ts val="3000"/>
        </a:lnSpc>
        <a:spcBef>
          <a:spcPct val="0"/>
        </a:spcBef>
        <a:buNone/>
        <a:defRPr sz="3200" kern="1200">
          <a:solidFill>
            <a:schemeClr val="accent1">
              <a:lumMod val="75000"/>
            </a:schemeClr>
          </a:solidFill>
          <a:latin typeface="Times New Roman" pitchFamily="18" charset="0"/>
          <a:ea typeface="+mj-ea"/>
          <a:cs typeface="Times New Roman" pitchFamily="18" charset="0"/>
        </a:defRPr>
      </a:lvl1pPr>
    </p:titleStyle>
    <p:bodyStyle>
      <a:lvl1pPr marL="192088" indent="-192088" algn="l" defTabSz="914400" rtl="0" eaLnBrk="1" latinLnBrk="0" hangingPunct="1">
        <a:spcBef>
          <a:spcPct val="20000"/>
        </a:spcBef>
        <a:buFont typeface="Arial" pitchFamily="34" charset="0"/>
        <a:buChar char="•"/>
        <a:defRPr sz="2400" kern="1200">
          <a:solidFill>
            <a:schemeClr val="tx1">
              <a:lumMod val="50000"/>
              <a:lumOff val="50000"/>
            </a:schemeClr>
          </a:solidFill>
          <a:latin typeface="Arial" pitchFamily="34" charset="0"/>
          <a:ea typeface="+mn-ea"/>
          <a:cs typeface="Arial" pitchFamily="34" charset="0"/>
        </a:defRPr>
      </a:lvl1pPr>
      <a:lvl2pPr marL="457200" indent="-255588" algn="l" defTabSz="914400" rtl="0" eaLnBrk="1" latinLnBrk="0" hangingPunct="1">
        <a:spcBef>
          <a:spcPct val="20000"/>
        </a:spcBef>
        <a:buFont typeface="Arial" pitchFamily="34" charset="0"/>
        <a:buChar char="–"/>
        <a:defRPr sz="2000" kern="1200">
          <a:solidFill>
            <a:schemeClr val="tx1">
              <a:lumMod val="50000"/>
              <a:lumOff val="50000"/>
            </a:schemeClr>
          </a:solidFill>
          <a:latin typeface="Arial" pitchFamily="34" charset="0"/>
          <a:ea typeface="+mn-ea"/>
          <a:cs typeface="Arial" pitchFamily="34" charset="0"/>
        </a:defRPr>
      </a:lvl2pPr>
      <a:lvl3pPr marL="681038" indent="-212725" algn="l" defTabSz="914400" rtl="0" eaLnBrk="1" latinLnBrk="0" hangingPunct="1">
        <a:spcBef>
          <a:spcPct val="20000"/>
        </a:spcBef>
        <a:buFont typeface="Arial" pitchFamily="34" charset="0"/>
        <a:buChar char="•"/>
        <a:defRPr sz="1800" kern="1200">
          <a:solidFill>
            <a:schemeClr val="tx1">
              <a:lumMod val="50000"/>
              <a:lumOff val="50000"/>
            </a:schemeClr>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0" y="152400"/>
            <a:ext cx="7391400" cy="808038"/>
          </a:xfrm>
          <a:prstGeom prst="rect">
            <a:avLst/>
          </a:prstGeom>
        </p:spPr>
        <p:txBody>
          <a:bodyPr vert="horz" lIns="0" tIns="0" rIns="0" bIns="0" rtlCol="0" anchor="t" anchorCtr="0">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524000" y="1143000"/>
            <a:ext cx="7391400" cy="51816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49088110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ts val="3000"/>
        </a:lnSpc>
        <a:spcBef>
          <a:spcPct val="0"/>
        </a:spcBef>
        <a:buNone/>
        <a:defRPr sz="3200" kern="1200">
          <a:solidFill>
            <a:schemeClr val="accent1">
              <a:lumMod val="75000"/>
            </a:schemeClr>
          </a:solidFill>
          <a:latin typeface="Times New Roman" pitchFamily="18" charset="0"/>
          <a:ea typeface="+mj-ea"/>
          <a:cs typeface="Times New Roman" pitchFamily="18" charset="0"/>
        </a:defRPr>
      </a:lvl1pPr>
    </p:titleStyle>
    <p:bodyStyle>
      <a:lvl1pPr marL="192088" indent="-192088" algn="l" defTabSz="914400" rtl="0" eaLnBrk="1" latinLnBrk="0" hangingPunct="1">
        <a:spcBef>
          <a:spcPct val="20000"/>
        </a:spcBef>
        <a:buFont typeface="Arial" pitchFamily="34" charset="0"/>
        <a:buChar char="•"/>
        <a:defRPr sz="2400" kern="1200">
          <a:solidFill>
            <a:schemeClr val="tx1">
              <a:lumMod val="50000"/>
              <a:lumOff val="50000"/>
            </a:schemeClr>
          </a:solidFill>
          <a:latin typeface="Arial" pitchFamily="34" charset="0"/>
          <a:ea typeface="+mn-ea"/>
          <a:cs typeface="Arial" pitchFamily="34" charset="0"/>
        </a:defRPr>
      </a:lvl1pPr>
      <a:lvl2pPr marL="457200" indent="-255588" algn="l" defTabSz="914400" rtl="0" eaLnBrk="1" latinLnBrk="0" hangingPunct="1">
        <a:spcBef>
          <a:spcPct val="20000"/>
        </a:spcBef>
        <a:buFont typeface="Arial" pitchFamily="34" charset="0"/>
        <a:buChar char="–"/>
        <a:defRPr sz="2000" kern="1200">
          <a:solidFill>
            <a:schemeClr val="tx1">
              <a:lumMod val="50000"/>
              <a:lumOff val="50000"/>
            </a:schemeClr>
          </a:solidFill>
          <a:latin typeface="Arial" pitchFamily="34" charset="0"/>
          <a:ea typeface="+mn-ea"/>
          <a:cs typeface="Arial" pitchFamily="34" charset="0"/>
        </a:defRPr>
      </a:lvl2pPr>
      <a:lvl3pPr marL="681038" indent="-212725" algn="l" defTabSz="914400" rtl="0" eaLnBrk="1" latinLnBrk="0" hangingPunct="1">
        <a:spcBef>
          <a:spcPct val="20000"/>
        </a:spcBef>
        <a:buFont typeface="Arial" pitchFamily="34" charset="0"/>
        <a:buChar char="•"/>
        <a:defRPr sz="1800" kern="1200">
          <a:solidFill>
            <a:schemeClr val="tx1">
              <a:lumMod val="50000"/>
              <a:lumOff val="50000"/>
            </a:schemeClr>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7.xml"/><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chart" Target="../charts/chart4.xml"/></Relationships>
</file>

<file path=ppt/slides/_rels/slide2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13.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15.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17.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24.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hyperlink" Target="mailto:gmorton@cherokeega.com" TargetMode="External"/><Relationship Id="rId2" Type="http://schemas.openxmlformats.org/officeDocument/2006/relationships/notesSlide" Target="../notesSlides/notesSlide29.xml"/><Relationship Id="rId1" Type="http://schemas.openxmlformats.org/officeDocument/2006/relationships/slideLayout" Target="../slideLayouts/slideLayout17.xml"/><Relationship Id="rId4" Type="http://schemas.openxmlformats.org/officeDocument/2006/relationships/hyperlink" Target="mailto:bilottocm@pbworld.com"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3962400" y="5334000"/>
            <a:ext cx="5105400" cy="1066800"/>
          </a:xfrm>
        </p:spPr>
        <p:txBody>
          <a:bodyPr>
            <a:noAutofit/>
          </a:bodyPr>
          <a:lstStyle/>
          <a:p>
            <a:pPr algn="l">
              <a:lnSpc>
                <a:spcPts val="2000"/>
              </a:lnSpc>
            </a:pPr>
            <a:r>
              <a:rPr lang="en-US" sz="1800" b="1" dirty="0" smtClean="0">
                <a:solidFill>
                  <a:schemeClr val="bg1"/>
                </a:solidFill>
              </a:rPr>
              <a:t>Board of Commissioners Work Session</a:t>
            </a:r>
          </a:p>
          <a:p>
            <a:pPr algn="l">
              <a:lnSpc>
                <a:spcPts val="2000"/>
              </a:lnSpc>
            </a:pPr>
            <a:r>
              <a:rPr lang="en-US" sz="1800" dirty="0" smtClean="0">
                <a:solidFill>
                  <a:schemeClr val="bg1"/>
                </a:solidFill>
              </a:rPr>
              <a:t>January 19, 2016</a:t>
            </a:r>
            <a:endParaRPr lang="en-US" sz="1800" dirty="0">
              <a:solidFill>
                <a:schemeClr val="bg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anose="020B0604020202020204" pitchFamily="34" charset="0"/>
                <a:cs typeface="Arial" panose="020B0604020202020204" pitchFamily="34" charset="0"/>
              </a:rPr>
              <a:t>Commuting Patterns</a:t>
            </a:r>
            <a:endParaRPr lang="en-US" dirty="0">
              <a:latin typeface="Arial" panose="020B0604020202020204" pitchFamily="34" charset="0"/>
              <a:cs typeface="Arial" panose="020B0604020202020204" pitchFamily="34" charset="0"/>
            </a:endParaRPr>
          </a:p>
        </p:txBody>
      </p:sp>
      <p:pic>
        <p:nvPicPr>
          <p:cNvPr id="3" name="Picture 2" descr="C:\Users\andersjd\AppData\Local\Microsoft\Windows\Temporary Internet Files\Content.Outlook\61YA2LZM\image003 (7).jpg"/>
          <p:cNvPicPr/>
          <p:nvPr/>
        </p:nvPicPr>
        <p:blipFill>
          <a:blip r:embed="rId2" cstate="print"/>
          <a:srcRect/>
          <a:stretch>
            <a:fillRect/>
          </a:stretch>
        </p:blipFill>
        <p:spPr bwMode="auto">
          <a:xfrm>
            <a:off x="1676400" y="1066800"/>
            <a:ext cx="7010399" cy="5257800"/>
          </a:xfrm>
          <a:prstGeom prst="rect">
            <a:avLst/>
          </a:prstGeom>
          <a:noFill/>
          <a:ln w="9525">
            <a:noFill/>
            <a:miter lim="800000"/>
            <a:headEnd/>
            <a:tailEnd/>
          </a:ln>
        </p:spPr>
      </p:pic>
    </p:spTree>
    <p:extLst>
      <p:ext uri="{BB962C8B-B14F-4D97-AF65-F5344CB8AC3E}">
        <p14:creationId xmlns:p14="http://schemas.microsoft.com/office/powerpoint/2010/main" val="42077592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676400" y="228600"/>
            <a:ext cx="7391400" cy="808038"/>
          </a:xfrm>
          <a:prstGeom prst="rect">
            <a:avLst/>
          </a:prstGeom>
        </p:spPr>
        <p:txBody>
          <a:bodyPr vert="horz" lIns="0" tIns="0" rIns="0" bIns="0" rtlCol="0" anchor="ctr" anchorCtr="0">
            <a:normAutofit/>
          </a:bodyPr>
          <a:lstStyle>
            <a:lvl1pPr algn="l" defTabSz="914400" rtl="0" eaLnBrk="1" latinLnBrk="0" hangingPunct="1">
              <a:lnSpc>
                <a:spcPts val="3000"/>
              </a:lnSpc>
              <a:spcBef>
                <a:spcPct val="0"/>
              </a:spcBef>
              <a:buNone/>
              <a:defRPr sz="3200" kern="1200">
                <a:solidFill>
                  <a:schemeClr val="accent1">
                    <a:lumMod val="75000"/>
                  </a:schemeClr>
                </a:solidFill>
                <a:latin typeface="Times New Roman" pitchFamily="18" charset="0"/>
                <a:ea typeface="+mj-ea"/>
                <a:cs typeface="Times New Roman" pitchFamily="18" charset="0"/>
              </a:defRPr>
            </a:lvl1pPr>
          </a:lstStyle>
          <a:p>
            <a:r>
              <a:rPr lang="en-US" dirty="0" smtClean="0">
                <a:solidFill>
                  <a:schemeClr val="tx2"/>
                </a:solidFill>
                <a:latin typeface="Arial" pitchFamily="34" charset="0"/>
              </a:rPr>
              <a:t>CTP Goals</a:t>
            </a:r>
            <a:endParaRPr lang="en-US" dirty="0">
              <a:solidFill>
                <a:schemeClr val="tx2"/>
              </a:solidFill>
              <a:latin typeface="Arial" pitchFamily="34" charset="0"/>
            </a:endParaRPr>
          </a:p>
        </p:txBody>
      </p:sp>
      <p:sp>
        <p:nvSpPr>
          <p:cNvPr id="33" name="Content Placeholder 2"/>
          <p:cNvSpPr>
            <a:spLocks noGrp="1"/>
          </p:cNvSpPr>
          <p:nvPr>
            <p:ph idx="1"/>
          </p:nvPr>
        </p:nvSpPr>
        <p:spPr>
          <a:xfrm>
            <a:off x="1447800" y="1219200"/>
            <a:ext cx="7391400" cy="5181600"/>
          </a:xfrm>
        </p:spPr>
        <p:txBody>
          <a:bodyPr>
            <a:noAutofit/>
          </a:bodyPr>
          <a:lstStyle/>
          <a:p>
            <a:pPr marL="457200" lvl="0" indent="-457200">
              <a:spcBef>
                <a:spcPts val="1800"/>
              </a:spcBef>
              <a:buFont typeface="+mj-lt"/>
              <a:buAutoNum type="arabicPeriod"/>
            </a:pPr>
            <a:r>
              <a:rPr lang="en-US" sz="2200" dirty="0">
                <a:solidFill>
                  <a:schemeClr val="tx2"/>
                </a:solidFill>
              </a:rPr>
              <a:t>Ensure </a:t>
            </a:r>
            <a:r>
              <a:rPr lang="en-US" sz="2200" dirty="0" smtClean="0">
                <a:solidFill>
                  <a:schemeClr val="tx2"/>
                </a:solidFill>
              </a:rPr>
              <a:t>public safety</a:t>
            </a:r>
            <a:endParaRPr lang="en-US" sz="2200" dirty="0">
              <a:solidFill>
                <a:schemeClr val="tx2"/>
              </a:solidFill>
            </a:endParaRPr>
          </a:p>
          <a:p>
            <a:pPr marL="457200" indent="-457200">
              <a:spcBef>
                <a:spcPts val="1800"/>
              </a:spcBef>
              <a:buFont typeface="+mj-lt"/>
              <a:buAutoNum type="arabicPeriod"/>
            </a:pPr>
            <a:r>
              <a:rPr lang="en-US" sz="2200" dirty="0" smtClean="0">
                <a:solidFill>
                  <a:schemeClr val="tx2"/>
                </a:solidFill>
              </a:rPr>
              <a:t>Increase accessibility </a:t>
            </a:r>
            <a:r>
              <a:rPr lang="en-US" sz="2200" dirty="0">
                <a:solidFill>
                  <a:schemeClr val="tx2"/>
                </a:solidFill>
              </a:rPr>
              <a:t>and </a:t>
            </a:r>
            <a:r>
              <a:rPr lang="en-US" sz="2200" dirty="0" smtClean="0">
                <a:solidFill>
                  <a:schemeClr val="tx2"/>
                </a:solidFill>
              </a:rPr>
              <a:t>connectivity</a:t>
            </a:r>
            <a:endParaRPr lang="en-US" sz="2200" dirty="0">
              <a:solidFill>
                <a:schemeClr val="tx2"/>
              </a:solidFill>
            </a:endParaRPr>
          </a:p>
          <a:p>
            <a:pPr marL="457200" lvl="0" indent="-457200">
              <a:spcBef>
                <a:spcPts val="1800"/>
              </a:spcBef>
              <a:buFont typeface="+mj-lt"/>
              <a:buAutoNum type="arabicPeriod"/>
            </a:pPr>
            <a:r>
              <a:rPr lang="en-US" sz="2200" dirty="0" smtClean="0">
                <a:solidFill>
                  <a:schemeClr val="tx2"/>
                </a:solidFill>
              </a:rPr>
              <a:t>Improve mobility </a:t>
            </a:r>
            <a:r>
              <a:rPr lang="en-US" sz="2200" dirty="0">
                <a:solidFill>
                  <a:schemeClr val="tx2"/>
                </a:solidFill>
              </a:rPr>
              <a:t>and </a:t>
            </a:r>
            <a:r>
              <a:rPr lang="en-US" sz="2200" dirty="0" smtClean="0">
                <a:solidFill>
                  <a:schemeClr val="tx2"/>
                </a:solidFill>
              </a:rPr>
              <a:t>efficiency</a:t>
            </a:r>
            <a:endParaRPr lang="en-US" sz="2200" dirty="0">
              <a:solidFill>
                <a:schemeClr val="tx2"/>
              </a:solidFill>
            </a:endParaRPr>
          </a:p>
          <a:p>
            <a:pPr marL="457200" lvl="0" indent="-457200">
              <a:spcBef>
                <a:spcPts val="1800"/>
              </a:spcBef>
              <a:buFont typeface="+mj-lt"/>
              <a:buAutoNum type="arabicPeriod"/>
            </a:pPr>
            <a:r>
              <a:rPr lang="en-US" sz="2200" dirty="0">
                <a:solidFill>
                  <a:schemeClr val="tx2"/>
                </a:solidFill>
              </a:rPr>
              <a:t>Support </a:t>
            </a:r>
            <a:r>
              <a:rPr lang="en-US" sz="2200" dirty="0" smtClean="0">
                <a:solidFill>
                  <a:schemeClr val="tx2"/>
                </a:solidFill>
              </a:rPr>
              <a:t>multiple modes </a:t>
            </a:r>
            <a:r>
              <a:rPr lang="en-US" sz="2200" dirty="0">
                <a:solidFill>
                  <a:schemeClr val="tx2"/>
                </a:solidFill>
              </a:rPr>
              <a:t>of </a:t>
            </a:r>
            <a:r>
              <a:rPr lang="en-US" sz="2200" dirty="0" smtClean="0">
                <a:solidFill>
                  <a:schemeClr val="tx2"/>
                </a:solidFill>
              </a:rPr>
              <a:t>transportation</a:t>
            </a:r>
          </a:p>
          <a:p>
            <a:pPr marL="457200" indent="-457200">
              <a:spcBef>
                <a:spcPts val="1800"/>
              </a:spcBef>
              <a:buFont typeface="+mj-lt"/>
              <a:buAutoNum type="arabicPeriod"/>
            </a:pPr>
            <a:r>
              <a:rPr lang="en-US" sz="2200" dirty="0">
                <a:solidFill>
                  <a:schemeClr val="tx2"/>
                </a:solidFill>
              </a:rPr>
              <a:t>Enhance </a:t>
            </a:r>
            <a:r>
              <a:rPr lang="en-US" sz="2200" dirty="0" smtClean="0">
                <a:solidFill>
                  <a:schemeClr val="tx2"/>
                </a:solidFill>
              </a:rPr>
              <a:t>quality </a:t>
            </a:r>
            <a:r>
              <a:rPr lang="en-US" sz="2200" dirty="0">
                <a:solidFill>
                  <a:schemeClr val="tx2"/>
                </a:solidFill>
              </a:rPr>
              <a:t>of </a:t>
            </a:r>
            <a:r>
              <a:rPr lang="en-US" sz="2200" dirty="0" smtClean="0">
                <a:solidFill>
                  <a:schemeClr val="tx2"/>
                </a:solidFill>
              </a:rPr>
              <a:t>life </a:t>
            </a:r>
            <a:r>
              <a:rPr lang="en-US" sz="2200" dirty="0">
                <a:solidFill>
                  <a:schemeClr val="tx2"/>
                </a:solidFill>
              </a:rPr>
              <a:t>&amp; </a:t>
            </a:r>
            <a:r>
              <a:rPr lang="en-US" sz="2200" dirty="0" smtClean="0">
                <a:solidFill>
                  <a:schemeClr val="tx2"/>
                </a:solidFill>
              </a:rPr>
              <a:t>health</a:t>
            </a:r>
            <a:endParaRPr lang="en-US" sz="2200" dirty="0">
              <a:solidFill>
                <a:schemeClr val="tx2"/>
              </a:solidFill>
            </a:endParaRPr>
          </a:p>
          <a:p>
            <a:pPr marL="457200" lvl="0" indent="-457200">
              <a:spcBef>
                <a:spcPts val="1800"/>
              </a:spcBef>
              <a:buFont typeface="+mj-lt"/>
              <a:buAutoNum type="arabicPeriod"/>
            </a:pPr>
            <a:r>
              <a:rPr lang="en-US" sz="2200" dirty="0">
                <a:solidFill>
                  <a:schemeClr val="tx2"/>
                </a:solidFill>
              </a:rPr>
              <a:t>Identify and </a:t>
            </a:r>
            <a:r>
              <a:rPr lang="en-US" sz="2200" dirty="0" smtClean="0">
                <a:solidFill>
                  <a:schemeClr val="tx2"/>
                </a:solidFill>
              </a:rPr>
              <a:t>enhance key freight routes</a:t>
            </a:r>
            <a:endParaRPr lang="en-US" sz="2200" dirty="0">
              <a:solidFill>
                <a:schemeClr val="tx2"/>
              </a:solidFill>
            </a:endParaRPr>
          </a:p>
          <a:p>
            <a:pPr marL="457200" lvl="0" indent="-457200">
              <a:spcBef>
                <a:spcPts val="1800"/>
              </a:spcBef>
              <a:buFont typeface="+mj-lt"/>
              <a:buAutoNum type="arabicPeriod"/>
            </a:pPr>
            <a:r>
              <a:rPr lang="en-US" sz="2200" dirty="0" smtClean="0">
                <a:solidFill>
                  <a:schemeClr val="tx2"/>
                </a:solidFill>
              </a:rPr>
              <a:t>Minimize environmental impacts</a:t>
            </a:r>
          </a:p>
          <a:p>
            <a:pPr marL="457200" indent="-457200">
              <a:spcBef>
                <a:spcPts val="1800"/>
              </a:spcBef>
              <a:buFont typeface="+mj-lt"/>
              <a:buAutoNum type="arabicPeriod"/>
            </a:pPr>
            <a:r>
              <a:rPr lang="en-US" sz="2200" dirty="0">
                <a:solidFill>
                  <a:schemeClr val="tx2"/>
                </a:solidFill>
              </a:rPr>
              <a:t>Preserve </a:t>
            </a:r>
            <a:r>
              <a:rPr lang="en-US" sz="2200" dirty="0" smtClean="0">
                <a:solidFill>
                  <a:schemeClr val="tx2"/>
                </a:solidFill>
              </a:rPr>
              <a:t>and maintain </a:t>
            </a:r>
            <a:r>
              <a:rPr lang="en-US" sz="2200" dirty="0">
                <a:solidFill>
                  <a:schemeClr val="tx2"/>
                </a:solidFill>
              </a:rPr>
              <a:t>e</a:t>
            </a:r>
            <a:r>
              <a:rPr lang="en-US" sz="2200" dirty="0" smtClean="0">
                <a:solidFill>
                  <a:schemeClr val="tx2"/>
                </a:solidFill>
              </a:rPr>
              <a:t>xisting transportation facilities</a:t>
            </a:r>
            <a:endParaRPr lang="en-US" sz="2200" dirty="0">
              <a:solidFill>
                <a:schemeClr val="tx2"/>
              </a:solidFill>
            </a:endParaRPr>
          </a:p>
          <a:p>
            <a:pPr marL="457200" lvl="0" indent="-457200">
              <a:spcBef>
                <a:spcPts val="1800"/>
              </a:spcBef>
              <a:buFont typeface="+mj-lt"/>
              <a:buAutoNum type="arabicPeriod"/>
            </a:pPr>
            <a:r>
              <a:rPr lang="en-US" sz="2200" dirty="0" smtClean="0">
                <a:solidFill>
                  <a:schemeClr val="tx2"/>
                </a:solidFill>
              </a:rPr>
              <a:t>Engage in effective public engagement strategies</a:t>
            </a:r>
            <a:endParaRPr lang="en-US" sz="2200" dirty="0">
              <a:solidFill>
                <a:schemeClr val="tx2"/>
              </a:solidFill>
            </a:endParaRPr>
          </a:p>
        </p:txBody>
      </p:sp>
    </p:spTree>
    <p:extLst>
      <p:ext uri="{BB962C8B-B14F-4D97-AF65-F5344CB8AC3E}">
        <p14:creationId xmlns:p14="http://schemas.microsoft.com/office/powerpoint/2010/main" val="35433123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dirty="0" smtClean="0">
                <a:solidFill>
                  <a:schemeClr val="tx2"/>
                </a:solidFill>
                <a:latin typeface="Arial" panose="020B0604020202020204" pitchFamily="34" charset="0"/>
                <a:cs typeface="Arial" panose="020B0604020202020204" pitchFamily="34" charset="0"/>
              </a:rPr>
              <a:t>Public Outreach</a:t>
            </a:r>
            <a:endParaRPr lang="en-US" dirty="0">
              <a:solidFill>
                <a:schemeClr val="tx2"/>
              </a:solidFill>
              <a:latin typeface="Arial" panose="020B0604020202020204" pitchFamily="34" charset="0"/>
              <a:cs typeface="Arial" panose="020B0604020202020204" pitchFamily="34" charset="0"/>
            </a:endParaRPr>
          </a:p>
        </p:txBody>
      </p:sp>
      <p:pic>
        <p:nvPicPr>
          <p:cNvPr id="9" name="Content Placeholder 8" descr="20150324_182558.jpg"/>
          <p:cNvPicPr>
            <a:picLocks noGrp="1" noChangeAspect="1"/>
          </p:cNvPicPr>
          <p:nvPr>
            <p:ph sz="half" idx="1"/>
          </p:nvPr>
        </p:nvPicPr>
        <p:blipFill>
          <a:blip r:embed="rId2" cstate="print"/>
          <a:stretch>
            <a:fillRect/>
          </a:stretch>
        </p:blipFill>
        <p:spPr>
          <a:xfrm>
            <a:off x="5257800" y="3352800"/>
            <a:ext cx="3581400" cy="2375277"/>
          </a:xfrm>
        </p:spPr>
      </p:pic>
      <p:pic>
        <p:nvPicPr>
          <p:cNvPr id="8" name="Content Placeholder 7" descr="20150324_181120.jpg"/>
          <p:cNvPicPr>
            <a:picLocks noGrp="1" noChangeAspect="1"/>
          </p:cNvPicPr>
          <p:nvPr>
            <p:ph sz="half" idx="2"/>
          </p:nvPr>
        </p:nvPicPr>
        <p:blipFill>
          <a:blip r:embed="rId3" cstate="print"/>
          <a:stretch>
            <a:fillRect/>
          </a:stretch>
        </p:blipFill>
        <p:spPr>
          <a:xfrm>
            <a:off x="5257800" y="1143000"/>
            <a:ext cx="3581400" cy="2198322"/>
          </a:xfrm>
        </p:spPr>
      </p:pic>
      <p:sp>
        <p:nvSpPr>
          <p:cNvPr id="6" name="Content Placeholder 2"/>
          <p:cNvSpPr txBox="1">
            <a:spLocks/>
          </p:cNvSpPr>
          <p:nvPr/>
        </p:nvSpPr>
        <p:spPr>
          <a:xfrm>
            <a:off x="1553308" y="1148862"/>
            <a:ext cx="3704492" cy="5181600"/>
          </a:xfrm>
          <a:prstGeom prst="rect">
            <a:avLst/>
          </a:prstGeom>
        </p:spPr>
        <p:txBody>
          <a:bodyPr vert="horz" lIns="91440" tIns="45720" rIns="91440" bIns="45720" rtlCol="0">
            <a:normAutofit fontScale="77500" lnSpcReduction="20000"/>
          </a:bodyPr>
          <a:lstStyle>
            <a:lvl1pPr marL="192088" indent="-192088" algn="l" defTabSz="914400" rtl="0" eaLnBrk="1" latinLnBrk="0" hangingPunct="1">
              <a:spcBef>
                <a:spcPct val="20000"/>
              </a:spcBef>
              <a:buFont typeface="Arial" pitchFamily="34" charset="0"/>
              <a:buChar char="•"/>
              <a:defRPr sz="2800" kern="1200">
                <a:solidFill>
                  <a:schemeClr val="tx1">
                    <a:lumMod val="50000"/>
                    <a:lumOff val="50000"/>
                  </a:schemeClr>
                </a:solidFill>
                <a:latin typeface="Arial" pitchFamily="34" charset="0"/>
                <a:ea typeface="+mn-ea"/>
                <a:cs typeface="Arial" pitchFamily="34" charset="0"/>
              </a:defRPr>
            </a:lvl1pPr>
            <a:lvl2pPr marL="457200" indent="-255588" algn="l" defTabSz="914400" rtl="0" eaLnBrk="1" latinLnBrk="0" hangingPunct="1">
              <a:spcBef>
                <a:spcPct val="20000"/>
              </a:spcBef>
              <a:buFont typeface="Arial" pitchFamily="34" charset="0"/>
              <a:buChar char="–"/>
              <a:defRPr sz="2400" kern="1200">
                <a:solidFill>
                  <a:schemeClr val="tx1">
                    <a:lumMod val="50000"/>
                    <a:lumOff val="50000"/>
                  </a:schemeClr>
                </a:solidFill>
                <a:latin typeface="Arial" pitchFamily="34" charset="0"/>
                <a:ea typeface="+mn-ea"/>
                <a:cs typeface="Arial" pitchFamily="34" charset="0"/>
              </a:defRPr>
            </a:lvl2pPr>
            <a:lvl3pPr marL="681038" indent="-212725" algn="l" defTabSz="914400" rtl="0" eaLnBrk="1" latinLnBrk="0" hangingPunct="1">
              <a:spcBef>
                <a:spcPct val="20000"/>
              </a:spcBef>
              <a:buFont typeface="Arial" pitchFamily="34" charset="0"/>
              <a:buChar char="•"/>
              <a:defRPr sz="2000" kern="1200">
                <a:solidFill>
                  <a:schemeClr val="tx1">
                    <a:lumMod val="50000"/>
                    <a:lumOff val="50000"/>
                  </a:schemeClr>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lumMod val="50000"/>
                    <a:lumOff val="50000"/>
                  </a:schemeClr>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lumMod val="50000"/>
                    <a:lumOff val="50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en-US" dirty="0" smtClean="0">
                <a:solidFill>
                  <a:schemeClr val="tx2"/>
                </a:solidFill>
              </a:rPr>
              <a:t>2 Rounds of Public Meetings</a:t>
            </a:r>
          </a:p>
          <a:p>
            <a:pPr>
              <a:buFont typeface="Wingdings" panose="05000000000000000000" pitchFamily="2" charset="2"/>
              <a:buChar char="§"/>
            </a:pPr>
            <a:endParaRPr lang="en-US" dirty="0">
              <a:solidFill>
                <a:schemeClr val="tx2"/>
              </a:solidFill>
            </a:endParaRPr>
          </a:p>
          <a:p>
            <a:pPr>
              <a:buFont typeface="Wingdings" panose="05000000000000000000" pitchFamily="2" charset="2"/>
              <a:buChar char="§"/>
            </a:pPr>
            <a:r>
              <a:rPr lang="en-US" dirty="0" smtClean="0">
                <a:solidFill>
                  <a:schemeClr val="tx2"/>
                </a:solidFill>
              </a:rPr>
              <a:t>March 2015</a:t>
            </a:r>
          </a:p>
          <a:p>
            <a:pPr lvl="1">
              <a:buFont typeface="Arial" panose="020B0604020202020204" pitchFamily="34" charset="0"/>
              <a:buChar char="-"/>
            </a:pPr>
            <a:r>
              <a:rPr lang="en-US" sz="2600" dirty="0" smtClean="0">
                <a:solidFill>
                  <a:schemeClr val="tx2"/>
                </a:solidFill>
              </a:rPr>
              <a:t>96 Attendees</a:t>
            </a:r>
          </a:p>
          <a:p>
            <a:pPr lvl="1">
              <a:buFont typeface="Arial" panose="020B0604020202020204" pitchFamily="34" charset="0"/>
              <a:buChar char="-"/>
            </a:pPr>
            <a:r>
              <a:rPr lang="en-US" sz="2600" dirty="0" smtClean="0">
                <a:solidFill>
                  <a:schemeClr val="tx2"/>
                </a:solidFill>
              </a:rPr>
              <a:t>Database </a:t>
            </a:r>
            <a:r>
              <a:rPr lang="en-US" sz="2600" dirty="0">
                <a:solidFill>
                  <a:schemeClr val="tx2"/>
                </a:solidFill>
              </a:rPr>
              <a:t>of 300 </a:t>
            </a:r>
            <a:r>
              <a:rPr lang="en-US" sz="2600" dirty="0" smtClean="0">
                <a:solidFill>
                  <a:schemeClr val="tx2"/>
                </a:solidFill>
              </a:rPr>
              <a:t>Stakeholders</a:t>
            </a:r>
          </a:p>
          <a:p>
            <a:pPr lvl="1">
              <a:buFont typeface="Arial" panose="020B0604020202020204" pitchFamily="34" charset="0"/>
              <a:buChar char="-"/>
            </a:pPr>
            <a:r>
              <a:rPr lang="en-US" sz="2600" dirty="0" smtClean="0">
                <a:solidFill>
                  <a:schemeClr val="tx2"/>
                </a:solidFill>
              </a:rPr>
              <a:t>62 comments</a:t>
            </a:r>
          </a:p>
          <a:p>
            <a:pPr marL="425450" lvl="2" indent="0">
              <a:buNone/>
            </a:pPr>
            <a:r>
              <a:rPr lang="en-US" sz="2600" dirty="0" smtClean="0">
                <a:solidFill>
                  <a:schemeClr val="tx2"/>
                </a:solidFill>
              </a:rPr>
              <a:t>33 written/29 online</a:t>
            </a:r>
            <a:endParaRPr lang="en-US" sz="2600" dirty="0">
              <a:solidFill>
                <a:schemeClr val="tx2"/>
              </a:solidFill>
            </a:endParaRPr>
          </a:p>
          <a:p>
            <a:pPr lvl="1">
              <a:buFont typeface="Arial" panose="020B0604020202020204" pitchFamily="34" charset="0"/>
              <a:buChar char="-"/>
            </a:pPr>
            <a:endParaRPr lang="en-US" dirty="0" smtClean="0">
              <a:solidFill>
                <a:schemeClr val="tx2"/>
              </a:solidFill>
            </a:endParaRPr>
          </a:p>
          <a:p>
            <a:pPr>
              <a:buFont typeface="Wingdings" panose="05000000000000000000" pitchFamily="2" charset="2"/>
              <a:buChar char="§"/>
            </a:pPr>
            <a:r>
              <a:rPr lang="en-US" dirty="0" smtClean="0">
                <a:solidFill>
                  <a:schemeClr val="tx2"/>
                </a:solidFill>
              </a:rPr>
              <a:t>June 2015</a:t>
            </a:r>
          </a:p>
          <a:p>
            <a:pPr lvl="1">
              <a:buFont typeface="Arial" panose="020B0604020202020204" pitchFamily="34" charset="0"/>
              <a:buChar char="-"/>
            </a:pPr>
            <a:r>
              <a:rPr lang="en-US" sz="2600" dirty="0" smtClean="0">
                <a:solidFill>
                  <a:schemeClr val="tx2"/>
                </a:solidFill>
              </a:rPr>
              <a:t>89 Attendees</a:t>
            </a:r>
          </a:p>
          <a:p>
            <a:pPr lvl="1">
              <a:buFont typeface="Arial" panose="020B0604020202020204" pitchFamily="34" charset="0"/>
              <a:buChar char="-"/>
            </a:pPr>
            <a:r>
              <a:rPr lang="en-US" sz="2600" dirty="0" smtClean="0">
                <a:solidFill>
                  <a:schemeClr val="tx2"/>
                </a:solidFill>
              </a:rPr>
              <a:t>Database </a:t>
            </a:r>
            <a:r>
              <a:rPr lang="en-US" sz="2600" dirty="0">
                <a:solidFill>
                  <a:schemeClr val="tx2"/>
                </a:solidFill>
              </a:rPr>
              <a:t>of 479 </a:t>
            </a:r>
            <a:r>
              <a:rPr lang="en-US" sz="2600" dirty="0" smtClean="0">
                <a:solidFill>
                  <a:schemeClr val="tx2"/>
                </a:solidFill>
              </a:rPr>
              <a:t>Stakeholders</a:t>
            </a:r>
          </a:p>
          <a:p>
            <a:pPr lvl="1">
              <a:buFont typeface="Arial" panose="020B0604020202020204" pitchFamily="34" charset="0"/>
              <a:buChar char="-"/>
            </a:pPr>
            <a:r>
              <a:rPr lang="en-US" sz="2600" dirty="0" smtClean="0">
                <a:solidFill>
                  <a:schemeClr val="tx2"/>
                </a:solidFill>
              </a:rPr>
              <a:t>201 comments </a:t>
            </a:r>
            <a:endParaRPr lang="en-US" sz="2600" dirty="0">
              <a:solidFill>
                <a:schemeClr val="tx2"/>
              </a:solidFill>
            </a:endParaRPr>
          </a:p>
          <a:p>
            <a:pPr marL="201612" lvl="1" indent="0">
              <a:buNone/>
            </a:pPr>
            <a:r>
              <a:rPr lang="en-US" sz="2600" dirty="0" smtClean="0">
                <a:solidFill>
                  <a:schemeClr val="tx2"/>
                </a:solidFill>
              </a:rPr>
              <a:t>    46 written/155 online</a:t>
            </a:r>
            <a:endParaRPr lang="en-US" sz="3100" dirty="0" smtClean="0">
              <a:solidFill>
                <a:schemeClr val="tx2"/>
              </a:solidFill>
            </a:endParaRPr>
          </a:p>
        </p:txBody>
      </p:sp>
    </p:spTree>
    <p:extLst>
      <p:ext uri="{BB962C8B-B14F-4D97-AF65-F5344CB8AC3E}">
        <p14:creationId xmlns:p14="http://schemas.microsoft.com/office/powerpoint/2010/main" val="25343816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2"/>
                </a:solidFill>
                <a:latin typeface="Arial" panose="020B0604020202020204" pitchFamily="34" charset="0"/>
                <a:cs typeface="Arial" panose="020B0604020202020204" pitchFamily="34" charset="0"/>
              </a:rPr>
              <a:t>Public Meetings</a:t>
            </a:r>
            <a:endParaRPr lang="en-US" dirty="0">
              <a:solidFill>
                <a:schemeClr val="tx2"/>
              </a:solidFill>
              <a:latin typeface="Arial" panose="020B0604020202020204" pitchFamily="34" charset="0"/>
              <a:cs typeface="Arial" panose="020B0604020202020204" pitchFamily="34" charset="0"/>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787907766"/>
              </p:ext>
            </p:extLst>
          </p:nvPr>
        </p:nvGraphicFramePr>
        <p:xfrm>
          <a:off x="1524000" y="1143000"/>
          <a:ext cx="6934200" cy="4724400"/>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a:off x="1676400" y="685800"/>
            <a:ext cx="6858000" cy="381000"/>
          </a:xfrm>
          <a:prstGeom prst="rect">
            <a:avLst/>
          </a:prstGeom>
          <a:noFill/>
        </p:spPr>
        <p:txBody>
          <a:bodyPr wrap="square" rtlCol="0">
            <a:spAutoFit/>
          </a:bodyPr>
          <a:lstStyle/>
          <a:p>
            <a:r>
              <a:rPr lang="en-US" dirty="0" smtClean="0">
                <a:solidFill>
                  <a:schemeClr val="tx2"/>
                </a:solidFill>
              </a:rPr>
              <a:t>“If you had $10 million dollars to spend on transportation …”</a:t>
            </a:r>
            <a:endParaRPr lang="en-US" dirty="0">
              <a:solidFill>
                <a:schemeClr val="tx2"/>
              </a:solidFill>
            </a:endParaRPr>
          </a:p>
        </p:txBody>
      </p:sp>
    </p:spTree>
    <p:extLst>
      <p:ext uri="{BB962C8B-B14F-4D97-AF65-F5344CB8AC3E}">
        <p14:creationId xmlns:p14="http://schemas.microsoft.com/office/powerpoint/2010/main" val="2814962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itchFamily="34" charset="0"/>
              </a:rPr>
              <a:t>2040 Levels of Service – Existing plus Committed System</a:t>
            </a:r>
            <a:endParaRPr lang="en-US" dirty="0">
              <a:latin typeface="Arial" pitchFamily="34"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22582"/>
          <a:stretch/>
        </p:blipFill>
        <p:spPr>
          <a:xfrm>
            <a:off x="1371600" y="1300989"/>
            <a:ext cx="5613149" cy="5201411"/>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77576" t="40531" r="1919" b="15961"/>
          <a:stretch/>
        </p:blipFill>
        <p:spPr>
          <a:xfrm>
            <a:off x="6984749" y="3199496"/>
            <a:ext cx="2159251" cy="3286739"/>
          </a:xfrm>
          <a:prstGeom prst="rect">
            <a:avLst/>
          </a:prstGeom>
        </p:spPr>
      </p:pic>
    </p:spTree>
    <p:extLst>
      <p:ext uri="{BB962C8B-B14F-4D97-AF65-F5344CB8AC3E}">
        <p14:creationId xmlns:p14="http://schemas.microsoft.com/office/powerpoint/2010/main" val="34484355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Types of </a:t>
            </a:r>
            <a:r>
              <a:rPr lang="en-US" dirty="0" smtClean="0">
                <a:latin typeface="Arial" panose="020B0604020202020204" pitchFamily="34" charset="0"/>
                <a:cs typeface="Arial" panose="020B0604020202020204" pitchFamily="34" charset="0"/>
              </a:rPr>
              <a:t>Roadway Solutions</a:t>
            </a:r>
            <a:endParaRPr lang="en-US" dirty="0"/>
          </a:p>
        </p:txBody>
      </p:sp>
      <p:sp>
        <p:nvSpPr>
          <p:cNvPr id="3" name="Content Placeholder 2"/>
          <p:cNvSpPr>
            <a:spLocks noGrp="1"/>
          </p:cNvSpPr>
          <p:nvPr>
            <p:ph idx="1"/>
          </p:nvPr>
        </p:nvSpPr>
        <p:spPr>
          <a:xfrm>
            <a:off x="1488831" y="960438"/>
            <a:ext cx="7391400" cy="5516562"/>
          </a:xfrm>
        </p:spPr>
        <p:txBody>
          <a:bodyPr/>
          <a:lstStyle/>
          <a:p>
            <a:pPr>
              <a:buFont typeface="Wingdings" panose="05000000000000000000" pitchFamily="2" charset="2"/>
              <a:buChar char="§"/>
            </a:pPr>
            <a:r>
              <a:rPr lang="en-US" dirty="0">
                <a:solidFill>
                  <a:schemeClr val="tx2"/>
                </a:solidFill>
              </a:rPr>
              <a:t>Capacity Improvements</a:t>
            </a:r>
          </a:p>
          <a:p>
            <a:pPr lvl="1"/>
            <a:r>
              <a:rPr lang="en-US" dirty="0">
                <a:solidFill>
                  <a:schemeClr val="tx2"/>
                </a:solidFill>
              </a:rPr>
              <a:t>Roadway construction</a:t>
            </a:r>
          </a:p>
          <a:p>
            <a:pPr lvl="1"/>
            <a:r>
              <a:rPr lang="en-US" dirty="0">
                <a:solidFill>
                  <a:schemeClr val="tx2"/>
                </a:solidFill>
              </a:rPr>
              <a:t>Roadway widening</a:t>
            </a:r>
          </a:p>
          <a:p>
            <a:pPr>
              <a:buFont typeface="Wingdings" panose="05000000000000000000" pitchFamily="2" charset="2"/>
              <a:buChar char="§"/>
            </a:pPr>
            <a:r>
              <a:rPr lang="en-US" dirty="0">
                <a:solidFill>
                  <a:schemeClr val="tx2"/>
                </a:solidFill>
              </a:rPr>
              <a:t>Operational improvements</a:t>
            </a:r>
          </a:p>
          <a:p>
            <a:pPr lvl="1"/>
            <a:r>
              <a:rPr lang="en-US" dirty="0">
                <a:solidFill>
                  <a:schemeClr val="tx2"/>
                </a:solidFill>
              </a:rPr>
              <a:t>Signal timing and signage</a:t>
            </a:r>
          </a:p>
          <a:p>
            <a:pPr lvl="1"/>
            <a:r>
              <a:rPr lang="en-US" dirty="0">
                <a:solidFill>
                  <a:schemeClr val="tx2"/>
                </a:solidFill>
              </a:rPr>
              <a:t>Geometric improvements</a:t>
            </a:r>
          </a:p>
          <a:p>
            <a:pPr lvl="1"/>
            <a:r>
              <a:rPr lang="en-US" dirty="0">
                <a:solidFill>
                  <a:schemeClr val="tx2"/>
                </a:solidFill>
              </a:rPr>
              <a:t>Traffic calming</a:t>
            </a:r>
          </a:p>
          <a:p>
            <a:pPr lvl="1"/>
            <a:r>
              <a:rPr lang="en-US" dirty="0">
                <a:solidFill>
                  <a:schemeClr val="tx2"/>
                </a:solidFill>
              </a:rPr>
              <a:t>Roadway geometrics</a:t>
            </a:r>
          </a:p>
          <a:p>
            <a:pPr lvl="1"/>
            <a:r>
              <a:rPr lang="en-US" dirty="0">
                <a:solidFill>
                  <a:schemeClr val="tx2"/>
                </a:solidFill>
              </a:rPr>
              <a:t>Traffic signal interconnection</a:t>
            </a:r>
          </a:p>
          <a:p>
            <a:pPr>
              <a:buFont typeface="Wingdings" panose="05000000000000000000" pitchFamily="2" charset="2"/>
              <a:buChar char="§"/>
            </a:pPr>
            <a:r>
              <a:rPr lang="en-US" dirty="0">
                <a:solidFill>
                  <a:schemeClr val="tx2"/>
                </a:solidFill>
              </a:rPr>
              <a:t>Intersection Improvements</a:t>
            </a:r>
          </a:p>
          <a:p>
            <a:pPr lvl="1"/>
            <a:r>
              <a:rPr lang="en-US" dirty="0">
                <a:solidFill>
                  <a:schemeClr val="tx2"/>
                </a:solidFill>
              </a:rPr>
              <a:t>Turn lanes</a:t>
            </a:r>
          </a:p>
          <a:p>
            <a:pPr lvl="1"/>
            <a:r>
              <a:rPr lang="en-US" dirty="0">
                <a:solidFill>
                  <a:schemeClr val="tx2"/>
                </a:solidFill>
              </a:rPr>
              <a:t>Signalization</a:t>
            </a:r>
          </a:p>
          <a:p>
            <a:pPr lvl="1"/>
            <a:r>
              <a:rPr lang="en-US" dirty="0" smtClean="0">
                <a:solidFill>
                  <a:schemeClr val="tx2"/>
                </a:solidFill>
              </a:rPr>
              <a:t>Roundabouts</a:t>
            </a:r>
          </a:p>
          <a:p>
            <a:pPr>
              <a:buFont typeface="Wingdings" panose="05000000000000000000" pitchFamily="2" charset="2"/>
              <a:buChar char="§"/>
            </a:pPr>
            <a:r>
              <a:rPr lang="en-US" dirty="0" smtClean="0">
                <a:solidFill>
                  <a:schemeClr val="tx2"/>
                </a:solidFill>
              </a:rPr>
              <a:t>Safety Projects and Bridge Improvements</a:t>
            </a:r>
            <a:endParaRPr lang="en-US" dirty="0">
              <a:solidFill>
                <a:schemeClr val="tx2"/>
              </a:solidFill>
            </a:endParaRPr>
          </a:p>
          <a:p>
            <a:endParaRPr lang="en-US" dirty="0"/>
          </a:p>
        </p:txBody>
      </p:sp>
    </p:spTree>
    <p:extLst>
      <p:ext uri="{BB962C8B-B14F-4D97-AF65-F5344CB8AC3E}">
        <p14:creationId xmlns:p14="http://schemas.microsoft.com/office/powerpoint/2010/main" val="39477548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anose="020B0604020202020204" pitchFamily="34" charset="0"/>
                <a:cs typeface="Arial" panose="020B0604020202020204" pitchFamily="34" charset="0"/>
              </a:rPr>
              <a:t>Multi-Modal Solutions</a:t>
            </a:r>
            <a:endParaRPr lang="en-US" dirty="0"/>
          </a:p>
        </p:txBody>
      </p:sp>
      <p:sp>
        <p:nvSpPr>
          <p:cNvPr id="3" name="Content Placeholder 2"/>
          <p:cNvSpPr>
            <a:spLocks noGrp="1"/>
          </p:cNvSpPr>
          <p:nvPr>
            <p:ph idx="1"/>
          </p:nvPr>
        </p:nvSpPr>
        <p:spPr/>
        <p:txBody>
          <a:bodyPr/>
          <a:lstStyle/>
          <a:p>
            <a:pPr>
              <a:spcBef>
                <a:spcPts val="600"/>
              </a:spcBef>
              <a:buFont typeface="Wingdings" panose="05000000000000000000" pitchFamily="2" charset="2"/>
              <a:buChar char="§"/>
            </a:pPr>
            <a:r>
              <a:rPr lang="en-US" dirty="0" smtClean="0">
                <a:solidFill>
                  <a:schemeClr val="tx2"/>
                </a:solidFill>
              </a:rPr>
              <a:t>Transit</a:t>
            </a:r>
            <a:endParaRPr lang="en-US" dirty="0">
              <a:solidFill>
                <a:schemeClr val="tx2"/>
              </a:solidFill>
            </a:endParaRPr>
          </a:p>
          <a:p>
            <a:pPr lvl="1">
              <a:spcBef>
                <a:spcPts val="600"/>
              </a:spcBef>
            </a:pPr>
            <a:r>
              <a:rPr lang="en-US" dirty="0" smtClean="0">
                <a:solidFill>
                  <a:schemeClr val="tx2"/>
                </a:solidFill>
              </a:rPr>
              <a:t>Sustainable Implementation Plan</a:t>
            </a:r>
          </a:p>
          <a:p>
            <a:pPr marL="201612" lvl="1" indent="0">
              <a:spcBef>
                <a:spcPts val="600"/>
              </a:spcBef>
              <a:buNone/>
            </a:pPr>
            <a:endParaRPr lang="en-US" dirty="0">
              <a:solidFill>
                <a:schemeClr val="tx2"/>
              </a:solidFill>
            </a:endParaRPr>
          </a:p>
          <a:p>
            <a:pPr>
              <a:spcBef>
                <a:spcPts val="600"/>
              </a:spcBef>
              <a:buFont typeface="Wingdings" panose="05000000000000000000" pitchFamily="2" charset="2"/>
              <a:buChar char="§"/>
            </a:pPr>
            <a:r>
              <a:rPr lang="en-US" dirty="0" smtClean="0">
                <a:solidFill>
                  <a:schemeClr val="tx2"/>
                </a:solidFill>
              </a:rPr>
              <a:t>Bicycle / Pedestrian and Multi-Use Trails</a:t>
            </a:r>
            <a:endParaRPr lang="en-US" dirty="0">
              <a:solidFill>
                <a:schemeClr val="tx2"/>
              </a:solidFill>
            </a:endParaRPr>
          </a:p>
          <a:p>
            <a:pPr lvl="1">
              <a:spcBef>
                <a:spcPts val="600"/>
              </a:spcBef>
            </a:pPr>
            <a:r>
              <a:rPr lang="en-US" dirty="0" smtClean="0">
                <a:solidFill>
                  <a:schemeClr val="tx2"/>
                </a:solidFill>
              </a:rPr>
              <a:t>Complete Streets</a:t>
            </a:r>
          </a:p>
          <a:p>
            <a:pPr lvl="1">
              <a:spcBef>
                <a:spcPts val="600"/>
              </a:spcBef>
            </a:pPr>
            <a:r>
              <a:rPr lang="en-US" dirty="0" smtClean="0">
                <a:solidFill>
                  <a:schemeClr val="tx2"/>
                </a:solidFill>
              </a:rPr>
              <a:t>Conceptual Trail Plan</a:t>
            </a:r>
            <a:endParaRPr lang="en-US" dirty="0">
              <a:solidFill>
                <a:schemeClr val="tx2"/>
              </a:solidFill>
            </a:endParaRPr>
          </a:p>
          <a:p>
            <a:pPr>
              <a:spcBef>
                <a:spcPts val="600"/>
              </a:spcBef>
            </a:pPr>
            <a:endParaRPr lang="en-US" dirty="0"/>
          </a:p>
        </p:txBody>
      </p:sp>
    </p:spTree>
    <p:extLst>
      <p:ext uri="{BB962C8B-B14F-4D97-AF65-F5344CB8AC3E}">
        <p14:creationId xmlns:p14="http://schemas.microsoft.com/office/powerpoint/2010/main" val="114740438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28600"/>
            <a:ext cx="7391400" cy="808038"/>
          </a:xfrm>
        </p:spPr>
        <p:txBody>
          <a:bodyPr/>
          <a:lstStyle/>
          <a:p>
            <a:r>
              <a:rPr lang="en-US" dirty="0" smtClean="0">
                <a:latin typeface="Arial" panose="020B0604020202020204" pitchFamily="34" charset="0"/>
                <a:cs typeface="Arial" panose="020B0604020202020204" pitchFamily="34" charset="0"/>
              </a:rPr>
              <a:t>Project Prioritization</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lstStyle/>
          <a:p>
            <a:pPr>
              <a:buFont typeface="Wingdings" panose="05000000000000000000" pitchFamily="2" charset="2"/>
              <a:buChar char="§"/>
            </a:pPr>
            <a:r>
              <a:rPr lang="en-US" dirty="0" smtClean="0">
                <a:solidFill>
                  <a:schemeClr val="tx2"/>
                </a:solidFill>
              </a:rPr>
              <a:t>Based on CTP Goals and Feedback</a:t>
            </a:r>
          </a:p>
          <a:p>
            <a:pPr>
              <a:buFont typeface="Wingdings" panose="05000000000000000000" pitchFamily="2" charset="2"/>
              <a:buChar char="§"/>
            </a:pPr>
            <a:r>
              <a:rPr lang="en-US" dirty="0" smtClean="0">
                <a:solidFill>
                  <a:schemeClr val="tx2"/>
                </a:solidFill>
              </a:rPr>
              <a:t>Key Factors in Project Prioritization</a:t>
            </a:r>
          </a:p>
          <a:p>
            <a:pPr lvl="1"/>
            <a:r>
              <a:rPr lang="en-US" dirty="0" smtClean="0">
                <a:solidFill>
                  <a:schemeClr val="tx2"/>
                </a:solidFill>
              </a:rPr>
              <a:t>Congestion Relief</a:t>
            </a:r>
          </a:p>
          <a:p>
            <a:pPr lvl="1"/>
            <a:r>
              <a:rPr lang="en-US" dirty="0" smtClean="0">
                <a:solidFill>
                  <a:schemeClr val="tx2"/>
                </a:solidFill>
              </a:rPr>
              <a:t>Safety Resolution</a:t>
            </a:r>
          </a:p>
          <a:p>
            <a:pPr lvl="1"/>
            <a:r>
              <a:rPr lang="en-US" dirty="0" smtClean="0">
                <a:solidFill>
                  <a:schemeClr val="tx2"/>
                </a:solidFill>
              </a:rPr>
              <a:t>Cost-Benefit Ratio</a:t>
            </a:r>
          </a:p>
          <a:p>
            <a:pPr lvl="1"/>
            <a:r>
              <a:rPr lang="en-US" dirty="0" smtClean="0">
                <a:solidFill>
                  <a:schemeClr val="tx2"/>
                </a:solidFill>
              </a:rPr>
              <a:t>Economic Development Potential</a:t>
            </a:r>
          </a:p>
          <a:p>
            <a:pPr lvl="1"/>
            <a:r>
              <a:rPr lang="en-US" dirty="0" smtClean="0">
                <a:solidFill>
                  <a:schemeClr val="tx2"/>
                </a:solidFill>
              </a:rPr>
              <a:t>Compatibility with Adjacent Areas</a:t>
            </a:r>
          </a:p>
          <a:p>
            <a:pPr lvl="1"/>
            <a:r>
              <a:rPr lang="en-US" dirty="0" smtClean="0">
                <a:solidFill>
                  <a:schemeClr val="tx2"/>
                </a:solidFill>
              </a:rPr>
              <a:t>Deliverability</a:t>
            </a:r>
          </a:p>
          <a:p>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82562"/>
            <a:ext cx="7391400" cy="808038"/>
          </a:xfrm>
        </p:spPr>
        <p:txBody>
          <a:bodyPr/>
          <a:lstStyle/>
          <a:p>
            <a:r>
              <a:rPr lang="en-US" dirty="0" smtClean="0">
                <a:solidFill>
                  <a:schemeClr val="tx2"/>
                </a:solidFill>
                <a:latin typeface="Arial" panose="020B0604020202020204" pitchFamily="34" charset="0"/>
                <a:cs typeface="Arial" panose="020B0604020202020204" pitchFamily="34" charset="0"/>
              </a:rPr>
              <a:t>Project Prioritization Process</a:t>
            </a:r>
            <a:endParaRPr lang="en-US" dirty="0">
              <a:solidFill>
                <a:schemeClr val="tx2"/>
              </a:solidFill>
              <a:latin typeface="Arial" panose="020B0604020202020204" pitchFamily="34" charset="0"/>
              <a:cs typeface="Arial" panose="020B0604020202020204" pitchFamily="34" charset="0"/>
            </a:endParaRPr>
          </a:p>
        </p:txBody>
      </p:sp>
      <p:pic>
        <p:nvPicPr>
          <p:cNvPr id="4" name="Picture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6400" y="1143000"/>
            <a:ext cx="6781800" cy="5023486"/>
          </a:xfrm>
          <a:prstGeom prst="rect">
            <a:avLst/>
          </a:prstGeom>
          <a:noFill/>
        </p:spPr>
      </p:pic>
    </p:spTree>
    <p:extLst>
      <p:ext uri="{BB962C8B-B14F-4D97-AF65-F5344CB8AC3E}">
        <p14:creationId xmlns:p14="http://schemas.microsoft.com/office/powerpoint/2010/main" val="27283903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solidFill>
                  <a:schemeClr val="tx2"/>
                </a:solidFill>
                <a:latin typeface="Arial" panose="020B0604020202020204" pitchFamily="34" charset="0"/>
                <a:cs typeface="Arial" panose="020B0604020202020204" pitchFamily="34" charset="0"/>
              </a:rPr>
              <a:t>Initial Funding Targets</a:t>
            </a:r>
            <a:endParaRPr lang="en-US" dirty="0">
              <a:solidFill>
                <a:schemeClr val="tx2"/>
              </a:solidFill>
              <a:latin typeface="Arial" panose="020B0604020202020204" pitchFamily="34" charset="0"/>
              <a:cs typeface="Arial" panose="020B0604020202020204" pitchFamily="34" charset="0"/>
            </a:endParaRPr>
          </a:p>
        </p:txBody>
      </p:sp>
      <p:grpSp>
        <p:nvGrpSpPr>
          <p:cNvPr id="31" name="Group 30"/>
          <p:cNvGrpSpPr/>
          <p:nvPr/>
        </p:nvGrpSpPr>
        <p:grpSpPr>
          <a:xfrm>
            <a:off x="1439505" y="1362075"/>
            <a:ext cx="2116327" cy="1914525"/>
            <a:chOff x="1439505" y="1362075"/>
            <a:chExt cx="2116327" cy="1914525"/>
          </a:xfrm>
        </p:grpSpPr>
        <p:sp>
          <p:nvSpPr>
            <p:cNvPr id="32" name="Rounded Rectangle 31"/>
            <p:cNvSpPr/>
            <p:nvPr/>
          </p:nvSpPr>
          <p:spPr>
            <a:xfrm>
              <a:off x="1439505" y="1362075"/>
              <a:ext cx="2116327" cy="1914525"/>
            </a:xfrm>
            <a:prstGeom prst="roundRect">
              <a:avLst/>
            </a:prstGeom>
            <a:solidFill>
              <a:srgbClr val="C35855"/>
            </a:solidFill>
            <a:ln>
              <a:noFill/>
            </a:ln>
          </p:spPr>
          <p:style>
            <a:lnRef idx="2">
              <a:schemeClr val="accent1">
                <a:shade val="50000"/>
              </a:schemeClr>
            </a:lnRef>
            <a:fillRef idx="1">
              <a:schemeClr val="accent1"/>
            </a:fillRef>
            <a:effectRef idx="0">
              <a:schemeClr val="accent1"/>
            </a:effectRef>
            <a:fontRef idx="minor">
              <a:schemeClr val="lt1"/>
            </a:fontRef>
          </p:style>
          <p:txBody>
            <a:bodyPr lIns="22220" tIns="11110" rIns="22220" bIns="11110" rtlCol="0" anchor="ctr"/>
            <a:lstStyle/>
            <a:p>
              <a:pPr marL="208312" indent="-208312">
                <a:spcAft>
                  <a:spcPts val="146"/>
                </a:spcAft>
                <a:buFont typeface="Arial" pitchFamily="34" charset="0"/>
                <a:buChar char="•"/>
              </a:pPr>
              <a:endParaRPr lang="en-US" sz="1300" b="1" dirty="0" smtClean="0">
                <a:solidFill>
                  <a:schemeClr val="tx1">
                    <a:lumMod val="85000"/>
                    <a:lumOff val="15000"/>
                  </a:schemeClr>
                </a:solidFill>
              </a:endParaRPr>
            </a:p>
            <a:p>
              <a:pPr marL="208312" indent="-208312">
                <a:spcAft>
                  <a:spcPts val="146"/>
                </a:spcAft>
                <a:buFont typeface="Arial" pitchFamily="34" charset="0"/>
                <a:buChar char="•"/>
              </a:pPr>
              <a:endParaRPr lang="en-US" sz="300" b="1" dirty="0" smtClean="0">
                <a:solidFill>
                  <a:schemeClr val="tx1">
                    <a:lumMod val="85000"/>
                    <a:lumOff val="15000"/>
                  </a:schemeClr>
                </a:solidFill>
              </a:endParaRPr>
            </a:p>
            <a:p>
              <a:pPr marL="208312" indent="-208312">
                <a:spcAft>
                  <a:spcPts val="146"/>
                </a:spcAft>
                <a:buFont typeface="Arial" pitchFamily="34" charset="0"/>
                <a:buChar char="•"/>
              </a:pPr>
              <a:endParaRPr lang="en-US" sz="1300" b="1" dirty="0" smtClean="0">
                <a:solidFill>
                  <a:schemeClr val="tx1">
                    <a:lumMod val="85000"/>
                    <a:lumOff val="15000"/>
                  </a:schemeClr>
                </a:solidFill>
              </a:endParaRPr>
            </a:p>
            <a:p>
              <a:pPr marL="208312" indent="-208312">
                <a:spcAft>
                  <a:spcPts val="146"/>
                </a:spcAft>
                <a:buFont typeface="Arial" pitchFamily="34" charset="0"/>
                <a:buChar char="•"/>
              </a:pPr>
              <a:r>
                <a:rPr lang="en-US" sz="1300" b="1" dirty="0" smtClean="0">
                  <a:solidFill>
                    <a:schemeClr val="tx1">
                      <a:lumMod val="85000"/>
                      <a:lumOff val="15000"/>
                    </a:schemeClr>
                  </a:solidFill>
                </a:rPr>
                <a:t>Widen Congested Roads</a:t>
              </a:r>
            </a:p>
            <a:p>
              <a:pPr marL="208312" indent="-208312">
                <a:spcAft>
                  <a:spcPts val="146"/>
                </a:spcAft>
                <a:buFont typeface="Arial" pitchFamily="34" charset="0"/>
                <a:buChar char="•"/>
              </a:pPr>
              <a:r>
                <a:rPr lang="en-US" sz="1300" b="1" dirty="0" smtClean="0">
                  <a:solidFill>
                    <a:schemeClr val="tx1">
                      <a:lumMod val="85000"/>
                      <a:lumOff val="15000"/>
                    </a:schemeClr>
                  </a:solidFill>
                </a:rPr>
                <a:t>Construct New Roads</a:t>
              </a:r>
            </a:p>
            <a:p>
              <a:pPr marL="208312" indent="-208312">
                <a:spcAft>
                  <a:spcPts val="146"/>
                </a:spcAft>
                <a:buFont typeface="Arial" pitchFamily="34" charset="0"/>
                <a:buChar char="•"/>
              </a:pPr>
              <a:endParaRPr lang="en-US" sz="1300" b="1" dirty="0" smtClean="0">
                <a:solidFill>
                  <a:schemeClr val="tx1">
                    <a:lumMod val="85000"/>
                    <a:lumOff val="15000"/>
                  </a:schemeClr>
                </a:solidFill>
              </a:endParaRPr>
            </a:p>
            <a:p>
              <a:pPr marL="208312" indent="-208312">
                <a:spcAft>
                  <a:spcPts val="146"/>
                </a:spcAft>
                <a:buFont typeface="Arial" pitchFamily="34" charset="0"/>
                <a:buChar char="•"/>
              </a:pPr>
              <a:endParaRPr lang="en-US" sz="1300" b="1" dirty="0" smtClean="0">
                <a:solidFill>
                  <a:schemeClr val="tx1">
                    <a:lumMod val="85000"/>
                    <a:lumOff val="15000"/>
                  </a:schemeClr>
                </a:solidFill>
              </a:endParaRPr>
            </a:p>
          </p:txBody>
        </p:sp>
        <p:sp>
          <p:nvSpPr>
            <p:cNvPr id="33" name="Oval 32"/>
            <p:cNvSpPr/>
            <p:nvPr/>
          </p:nvSpPr>
          <p:spPr>
            <a:xfrm>
              <a:off x="2916647" y="1452556"/>
              <a:ext cx="593100" cy="342900"/>
            </a:xfrm>
            <a:prstGeom prst="ellipse">
              <a:avLst/>
            </a:prstGeom>
            <a:solidFill>
              <a:schemeClr val="accent1">
                <a:lumMod val="20000"/>
                <a:lumOff val="80000"/>
              </a:schemeClr>
            </a:solidFill>
            <a:ln>
              <a:noFill/>
            </a:ln>
          </p:spPr>
          <p:style>
            <a:lnRef idx="2">
              <a:schemeClr val="dk1"/>
            </a:lnRef>
            <a:fillRef idx="1">
              <a:schemeClr val="lt1"/>
            </a:fillRef>
            <a:effectRef idx="0">
              <a:schemeClr val="dk1"/>
            </a:effectRef>
            <a:fontRef idx="minor">
              <a:schemeClr val="dk1"/>
            </a:fontRef>
          </p:style>
          <p:txBody>
            <a:bodyPr lIns="22220" tIns="11110" rIns="22220" bIns="11110" rtlCol="0" anchor="ctr"/>
            <a:lstStyle/>
            <a:p>
              <a:pPr algn="ctr"/>
              <a:r>
                <a:rPr lang="en-US" sz="1300" b="1" dirty="0" smtClean="0"/>
                <a:t>25%</a:t>
              </a:r>
              <a:endParaRPr lang="en-US" sz="1300" b="1" dirty="0"/>
            </a:p>
          </p:txBody>
        </p:sp>
        <p:sp>
          <p:nvSpPr>
            <p:cNvPr id="34" name="Oval 33"/>
            <p:cNvSpPr/>
            <p:nvPr/>
          </p:nvSpPr>
          <p:spPr>
            <a:xfrm>
              <a:off x="2743200" y="2971800"/>
              <a:ext cx="746945" cy="280996"/>
            </a:xfrm>
            <a:prstGeom prst="ellipse">
              <a:avLst/>
            </a:prstGeom>
            <a:solidFill>
              <a:schemeClr val="accent3">
                <a:lumMod val="20000"/>
                <a:lumOff val="80000"/>
              </a:schemeClr>
            </a:solidFill>
            <a:ln>
              <a:noFill/>
            </a:ln>
          </p:spPr>
          <p:style>
            <a:lnRef idx="2">
              <a:schemeClr val="dk1"/>
            </a:lnRef>
            <a:fillRef idx="1">
              <a:schemeClr val="lt1"/>
            </a:fillRef>
            <a:effectRef idx="0">
              <a:schemeClr val="dk1"/>
            </a:effectRef>
            <a:fontRef idx="minor">
              <a:schemeClr val="dk1"/>
            </a:fontRef>
          </p:style>
          <p:txBody>
            <a:bodyPr lIns="22220" tIns="11110" rIns="22220" bIns="11110" rtlCol="0" anchor="ctr"/>
            <a:lstStyle/>
            <a:p>
              <a:pPr algn="ctr"/>
              <a:r>
                <a:rPr lang="en-US" sz="1200" b="1" dirty="0" smtClean="0">
                  <a:solidFill>
                    <a:schemeClr val="tx1"/>
                  </a:solidFill>
                </a:rPr>
                <a:t>$138 M</a:t>
              </a:r>
              <a:endParaRPr lang="en-US" sz="1200" b="1" dirty="0">
                <a:solidFill>
                  <a:schemeClr val="tx1"/>
                </a:solidFill>
              </a:endParaRPr>
            </a:p>
          </p:txBody>
        </p:sp>
        <p:sp>
          <p:nvSpPr>
            <p:cNvPr id="35" name="TextBox 34"/>
            <p:cNvSpPr txBox="1"/>
            <p:nvPr/>
          </p:nvSpPr>
          <p:spPr>
            <a:xfrm>
              <a:off x="1466844" y="1433504"/>
              <a:ext cx="1295400" cy="369332"/>
            </a:xfrm>
            <a:prstGeom prst="rect">
              <a:avLst/>
            </a:prstGeom>
            <a:noFill/>
          </p:spPr>
          <p:txBody>
            <a:bodyPr wrap="square" rtlCol="0">
              <a:spAutoFit/>
            </a:bodyPr>
            <a:lstStyle/>
            <a:p>
              <a:r>
                <a:rPr lang="en-US" b="1" dirty="0" smtClean="0"/>
                <a:t>Capacity</a:t>
              </a:r>
              <a:endParaRPr lang="en-US" b="1" dirty="0"/>
            </a:p>
          </p:txBody>
        </p:sp>
      </p:grpSp>
      <p:grpSp>
        <p:nvGrpSpPr>
          <p:cNvPr id="36" name="Group 35"/>
          <p:cNvGrpSpPr/>
          <p:nvPr/>
        </p:nvGrpSpPr>
        <p:grpSpPr>
          <a:xfrm>
            <a:off x="3609962" y="1362075"/>
            <a:ext cx="2128308" cy="1914525"/>
            <a:chOff x="3886200" y="1362075"/>
            <a:chExt cx="2128308" cy="1914525"/>
          </a:xfrm>
        </p:grpSpPr>
        <p:grpSp>
          <p:nvGrpSpPr>
            <p:cNvPr id="37" name="Group 36"/>
            <p:cNvGrpSpPr/>
            <p:nvPr/>
          </p:nvGrpSpPr>
          <p:grpSpPr>
            <a:xfrm>
              <a:off x="3886200" y="1362075"/>
              <a:ext cx="2128308" cy="1914525"/>
              <a:chOff x="3886200" y="1362075"/>
              <a:chExt cx="2128308" cy="1914525"/>
            </a:xfrm>
          </p:grpSpPr>
          <p:sp>
            <p:nvSpPr>
              <p:cNvPr id="44" name="Rounded Rectangle 43"/>
              <p:cNvSpPr/>
              <p:nvPr/>
            </p:nvSpPr>
            <p:spPr>
              <a:xfrm>
                <a:off x="3886200" y="1362075"/>
                <a:ext cx="2128308" cy="1914525"/>
              </a:xfrm>
              <a:prstGeom prst="roundRect">
                <a:avLst/>
              </a:prstGeom>
              <a:solidFill>
                <a:srgbClr val="9780B2"/>
              </a:solidFill>
              <a:ln>
                <a:noFill/>
              </a:ln>
            </p:spPr>
            <p:style>
              <a:lnRef idx="2">
                <a:schemeClr val="accent1">
                  <a:shade val="50000"/>
                </a:schemeClr>
              </a:lnRef>
              <a:fillRef idx="1">
                <a:schemeClr val="accent1"/>
              </a:fillRef>
              <a:effectRef idx="0">
                <a:schemeClr val="accent1"/>
              </a:effectRef>
              <a:fontRef idx="minor">
                <a:schemeClr val="lt1"/>
              </a:fontRef>
            </p:style>
            <p:txBody>
              <a:bodyPr lIns="22220" tIns="11110" rIns="22220" bIns="11110" rtlCol="0" anchor="ctr"/>
              <a:lstStyle/>
              <a:p>
                <a:pPr marL="208312" indent="-208312">
                  <a:spcAft>
                    <a:spcPts val="146"/>
                  </a:spcAft>
                  <a:buFont typeface="Arial" pitchFamily="34" charset="0"/>
                  <a:buChar char="•"/>
                </a:pPr>
                <a:endParaRPr lang="en-US" sz="1300" b="1" dirty="0" smtClean="0">
                  <a:solidFill>
                    <a:schemeClr val="tx1">
                      <a:lumMod val="85000"/>
                      <a:lumOff val="15000"/>
                    </a:schemeClr>
                  </a:solidFill>
                </a:endParaRPr>
              </a:p>
              <a:p>
                <a:pPr marL="208312" indent="-208312">
                  <a:spcAft>
                    <a:spcPts val="146"/>
                  </a:spcAft>
                  <a:buFont typeface="Arial" pitchFamily="34" charset="0"/>
                  <a:buChar char="•"/>
                </a:pPr>
                <a:endParaRPr lang="en-US" sz="1300" b="1" dirty="0" smtClean="0">
                  <a:solidFill>
                    <a:schemeClr val="tx1">
                      <a:lumMod val="85000"/>
                      <a:lumOff val="15000"/>
                    </a:schemeClr>
                  </a:solidFill>
                </a:endParaRPr>
              </a:p>
              <a:p>
                <a:pPr marL="208312" indent="-208312">
                  <a:spcAft>
                    <a:spcPts val="146"/>
                  </a:spcAft>
                  <a:buFont typeface="Arial" pitchFamily="34" charset="0"/>
                  <a:buChar char="•"/>
                </a:pPr>
                <a:endParaRPr lang="en-US" sz="1300" b="1" dirty="0" smtClean="0">
                  <a:solidFill>
                    <a:schemeClr val="tx1">
                      <a:lumMod val="85000"/>
                      <a:lumOff val="15000"/>
                    </a:schemeClr>
                  </a:solidFill>
                </a:endParaRPr>
              </a:p>
              <a:p>
                <a:pPr marL="208312" indent="-208312">
                  <a:spcAft>
                    <a:spcPts val="146"/>
                  </a:spcAft>
                  <a:buFont typeface="Arial" pitchFamily="34" charset="0"/>
                  <a:buChar char="•"/>
                </a:pPr>
                <a:r>
                  <a:rPr lang="en-US" sz="1300" b="1" dirty="0" smtClean="0">
                    <a:solidFill>
                      <a:schemeClr val="tx1">
                        <a:lumMod val="85000"/>
                        <a:lumOff val="15000"/>
                      </a:schemeClr>
                    </a:solidFill>
                  </a:rPr>
                  <a:t>Intersection &amp; Corridor Improvements</a:t>
                </a:r>
              </a:p>
              <a:p>
                <a:pPr marL="208312" indent="-208312">
                  <a:spcAft>
                    <a:spcPts val="146"/>
                  </a:spcAft>
                  <a:buFont typeface="Arial" pitchFamily="34" charset="0"/>
                  <a:buChar char="•"/>
                </a:pPr>
                <a:r>
                  <a:rPr lang="en-US" sz="1300" b="1" dirty="0" smtClean="0">
                    <a:solidFill>
                      <a:schemeClr val="tx1">
                        <a:lumMod val="85000"/>
                        <a:lumOff val="15000"/>
                      </a:schemeClr>
                    </a:solidFill>
                  </a:rPr>
                  <a:t>Modify Signal</a:t>
                </a:r>
              </a:p>
              <a:p>
                <a:pPr marL="208312" indent="-208312">
                  <a:spcAft>
                    <a:spcPts val="146"/>
                  </a:spcAft>
                  <a:buFont typeface="Arial" pitchFamily="34" charset="0"/>
                  <a:buChar char="•"/>
                </a:pPr>
                <a:r>
                  <a:rPr lang="en-US" sz="1300" b="1" dirty="0" smtClean="0">
                    <a:solidFill>
                      <a:schemeClr val="tx1">
                        <a:lumMod val="85000"/>
                        <a:lumOff val="15000"/>
                      </a:schemeClr>
                    </a:solidFill>
                  </a:rPr>
                  <a:t>Add Turn Lane</a:t>
                </a:r>
              </a:p>
              <a:p>
                <a:pPr marL="208312" indent="-208312">
                  <a:spcAft>
                    <a:spcPts val="146"/>
                  </a:spcAft>
                  <a:buFont typeface="Arial" pitchFamily="34" charset="0"/>
                  <a:buChar char="•"/>
                </a:pPr>
                <a:r>
                  <a:rPr lang="en-US" sz="1300" b="1" dirty="0" smtClean="0">
                    <a:solidFill>
                      <a:schemeClr val="tx1">
                        <a:lumMod val="85000"/>
                        <a:lumOff val="15000"/>
                      </a:schemeClr>
                    </a:solidFill>
                  </a:rPr>
                  <a:t>Roundabouts</a:t>
                </a:r>
              </a:p>
            </p:txBody>
          </p:sp>
          <p:sp>
            <p:nvSpPr>
              <p:cNvPr id="45" name="Oval 44"/>
              <p:cNvSpPr/>
              <p:nvPr/>
            </p:nvSpPr>
            <p:spPr>
              <a:xfrm>
                <a:off x="5307212" y="1428741"/>
                <a:ext cx="659000" cy="342900"/>
              </a:xfrm>
              <a:prstGeom prst="ellipse">
                <a:avLst/>
              </a:prstGeom>
              <a:solidFill>
                <a:schemeClr val="accent1">
                  <a:lumMod val="20000"/>
                  <a:lumOff val="80000"/>
                </a:schemeClr>
              </a:solidFill>
              <a:ln>
                <a:noFill/>
              </a:ln>
            </p:spPr>
            <p:style>
              <a:lnRef idx="2">
                <a:schemeClr val="dk1"/>
              </a:lnRef>
              <a:fillRef idx="1">
                <a:schemeClr val="lt1"/>
              </a:fillRef>
              <a:effectRef idx="0">
                <a:schemeClr val="dk1"/>
              </a:effectRef>
              <a:fontRef idx="minor">
                <a:schemeClr val="dk1"/>
              </a:fontRef>
            </p:style>
            <p:txBody>
              <a:bodyPr lIns="22220" tIns="11110" rIns="22220" bIns="11110" rtlCol="0" anchor="ctr"/>
              <a:lstStyle/>
              <a:p>
                <a:pPr algn="ctr"/>
                <a:r>
                  <a:rPr lang="en-US" sz="1300" b="1" dirty="0" smtClean="0"/>
                  <a:t>15%</a:t>
                </a:r>
                <a:endParaRPr lang="en-US" sz="1300" b="1" dirty="0"/>
              </a:p>
            </p:txBody>
          </p:sp>
          <p:sp>
            <p:nvSpPr>
              <p:cNvPr id="46" name="Oval 45"/>
              <p:cNvSpPr/>
              <p:nvPr/>
            </p:nvSpPr>
            <p:spPr>
              <a:xfrm>
                <a:off x="5219712" y="2971800"/>
                <a:ext cx="735103" cy="271665"/>
              </a:xfrm>
              <a:prstGeom prst="ellipse">
                <a:avLst/>
              </a:prstGeom>
              <a:solidFill>
                <a:schemeClr val="accent3">
                  <a:lumMod val="20000"/>
                  <a:lumOff val="80000"/>
                </a:schemeClr>
              </a:solidFill>
              <a:ln>
                <a:noFill/>
              </a:ln>
            </p:spPr>
            <p:style>
              <a:lnRef idx="2">
                <a:schemeClr val="dk1"/>
              </a:lnRef>
              <a:fillRef idx="1">
                <a:schemeClr val="lt1"/>
              </a:fillRef>
              <a:effectRef idx="0">
                <a:schemeClr val="dk1"/>
              </a:effectRef>
              <a:fontRef idx="minor">
                <a:schemeClr val="dk1"/>
              </a:fontRef>
            </p:style>
            <p:txBody>
              <a:bodyPr lIns="22220" tIns="11110" rIns="22220" bIns="11110" rtlCol="0" anchor="ctr"/>
              <a:lstStyle/>
              <a:p>
                <a:pPr algn="ctr"/>
                <a:r>
                  <a:rPr lang="en-US" sz="1200" b="1" dirty="0" smtClean="0">
                    <a:solidFill>
                      <a:schemeClr val="tx1"/>
                    </a:solidFill>
                  </a:rPr>
                  <a:t>$83 M</a:t>
                </a:r>
                <a:endParaRPr lang="en-US" sz="1200" b="1" dirty="0">
                  <a:solidFill>
                    <a:schemeClr val="tx1"/>
                  </a:solidFill>
                </a:endParaRPr>
              </a:p>
            </p:txBody>
          </p:sp>
        </p:grpSp>
        <p:sp>
          <p:nvSpPr>
            <p:cNvPr id="43" name="TextBox 42"/>
            <p:cNvSpPr txBox="1"/>
            <p:nvPr/>
          </p:nvSpPr>
          <p:spPr>
            <a:xfrm>
              <a:off x="3895718" y="1404926"/>
              <a:ext cx="1647838" cy="646331"/>
            </a:xfrm>
            <a:prstGeom prst="rect">
              <a:avLst/>
            </a:prstGeom>
            <a:noFill/>
          </p:spPr>
          <p:txBody>
            <a:bodyPr wrap="square" rtlCol="0">
              <a:spAutoFit/>
            </a:bodyPr>
            <a:lstStyle/>
            <a:p>
              <a:r>
                <a:rPr lang="en-US" b="1" dirty="0" smtClean="0"/>
                <a:t>Operations </a:t>
              </a:r>
            </a:p>
            <a:p>
              <a:r>
                <a:rPr lang="en-US" b="1" dirty="0" smtClean="0"/>
                <a:t>&amp; Connectivity</a:t>
              </a:r>
              <a:endParaRPr lang="en-US" b="1" dirty="0"/>
            </a:p>
          </p:txBody>
        </p:sp>
      </p:grpSp>
      <p:grpSp>
        <p:nvGrpSpPr>
          <p:cNvPr id="47" name="Group 46"/>
          <p:cNvGrpSpPr/>
          <p:nvPr/>
        </p:nvGrpSpPr>
        <p:grpSpPr>
          <a:xfrm>
            <a:off x="5795939" y="1352551"/>
            <a:ext cx="2216150" cy="1924050"/>
            <a:chOff x="6400800" y="1352551"/>
            <a:chExt cx="2216150" cy="1924050"/>
          </a:xfrm>
        </p:grpSpPr>
        <p:sp>
          <p:nvSpPr>
            <p:cNvPr id="48" name="Rounded Rectangle 47"/>
            <p:cNvSpPr/>
            <p:nvPr/>
          </p:nvSpPr>
          <p:spPr>
            <a:xfrm>
              <a:off x="6400800" y="1352551"/>
              <a:ext cx="2216150" cy="1924050"/>
            </a:xfrm>
            <a:prstGeom prst="roundRect">
              <a:avLst/>
            </a:prstGeom>
            <a:solidFill>
              <a:srgbClr val="B5AC7D"/>
            </a:solidFill>
            <a:ln>
              <a:noFill/>
            </a:ln>
          </p:spPr>
          <p:style>
            <a:lnRef idx="2">
              <a:schemeClr val="accent1">
                <a:shade val="50000"/>
              </a:schemeClr>
            </a:lnRef>
            <a:fillRef idx="1">
              <a:schemeClr val="accent1"/>
            </a:fillRef>
            <a:effectRef idx="0">
              <a:schemeClr val="accent1"/>
            </a:effectRef>
            <a:fontRef idx="minor">
              <a:schemeClr val="lt1"/>
            </a:fontRef>
          </p:style>
          <p:txBody>
            <a:bodyPr lIns="22220" tIns="11110" rIns="22220" bIns="11110" rtlCol="0" anchor="ctr"/>
            <a:lstStyle/>
            <a:p>
              <a:pPr marL="208312" indent="-208312">
                <a:buFont typeface="Arial" pitchFamily="34" charset="0"/>
                <a:buChar char="•"/>
              </a:pPr>
              <a:endParaRPr lang="en-US" sz="100" b="1" dirty="0" smtClean="0">
                <a:solidFill>
                  <a:schemeClr val="tx1">
                    <a:lumMod val="85000"/>
                    <a:lumOff val="15000"/>
                  </a:schemeClr>
                </a:solidFill>
              </a:endParaRPr>
            </a:p>
            <a:p>
              <a:pPr marL="208312" indent="-208312">
                <a:spcBef>
                  <a:spcPts val="600"/>
                </a:spcBef>
                <a:buFont typeface="Arial" pitchFamily="34" charset="0"/>
                <a:buChar char="•"/>
              </a:pPr>
              <a:endParaRPr lang="en-US" sz="1300" b="1" dirty="0" smtClean="0">
                <a:solidFill>
                  <a:schemeClr val="tx1">
                    <a:lumMod val="85000"/>
                    <a:lumOff val="15000"/>
                  </a:schemeClr>
                </a:solidFill>
              </a:endParaRPr>
            </a:p>
            <a:p>
              <a:pPr marL="208312" indent="-208312">
                <a:spcBef>
                  <a:spcPts val="600"/>
                </a:spcBef>
                <a:buFont typeface="Arial" pitchFamily="34" charset="0"/>
                <a:buChar char="•"/>
              </a:pPr>
              <a:endParaRPr lang="en-US" sz="300" b="1" dirty="0" smtClean="0">
                <a:solidFill>
                  <a:schemeClr val="tx1">
                    <a:lumMod val="85000"/>
                    <a:lumOff val="15000"/>
                  </a:schemeClr>
                </a:solidFill>
              </a:endParaRPr>
            </a:p>
            <a:p>
              <a:pPr marL="208312" indent="-208312">
                <a:buFont typeface="Arial" pitchFamily="34" charset="0"/>
                <a:buChar char="•"/>
              </a:pPr>
              <a:endParaRPr lang="en-US" sz="1300" b="1" dirty="0" smtClean="0">
                <a:solidFill>
                  <a:schemeClr val="tx1">
                    <a:lumMod val="85000"/>
                    <a:lumOff val="15000"/>
                  </a:schemeClr>
                </a:solidFill>
              </a:endParaRPr>
            </a:p>
            <a:p>
              <a:pPr marL="208312" indent="-208312">
                <a:buFont typeface="Arial" pitchFamily="34" charset="0"/>
                <a:buChar char="•"/>
              </a:pPr>
              <a:endParaRPr lang="en-US" sz="1300" b="1" dirty="0" smtClean="0">
                <a:solidFill>
                  <a:schemeClr val="tx1">
                    <a:lumMod val="85000"/>
                    <a:lumOff val="15000"/>
                  </a:schemeClr>
                </a:solidFill>
              </a:endParaRPr>
            </a:p>
            <a:p>
              <a:pPr marL="208312" indent="-208312">
                <a:spcBef>
                  <a:spcPts val="1400"/>
                </a:spcBef>
                <a:buFont typeface="Arial" pitchFamily="34" charset="0"/>
                <a:buChar char="•"/>
              </a:pPr>
              <a:r>
                <a:rPr lang="en-US" sz="1300" b="1" dirty="0" smtClean="0">
                  <a:solidFill>
                    <a:schemeClr val="tx1">
                      <a:lumMod val="85000"/>
                      <a:lumOff val="15000"/>
                    </a:schemeClr>
                  </a:solidFill>
                </a:rPr>
                <a:t>Resurface Existing Roadway</a:t>
              </a:r>
            </a:p>
            <a:p>
              <a:pPr marL="208312" indent="-208312">
                <a:buFont typeface="Arial" pitchFamily="34" charset="0"/>
                <a:buChar char="•"/>
              </a:pPr>
              <a:r>
                <a:rPr lang="en-US" sz="1300" b="1" dirty="0" smtClean="0">
                  <a:solidFill>
                    <a:schemeClr val="tx1">
                      <a:lumMod val="85000"/>
                      <a:lumOff val="15000"/>
                    </a:schemeClr>
                  </a:solidFill>
                </a:rPr>
                <a:t>Maintain Bridge with Sufficient Rating</a:t>
              </a:r>
            </a:p>
            <a:p>
              <a:pPr marL="208312" indent="-208312">
                <a:buFont typeface="Arial" pitchFamily="34" charset="0"/>
                <a:buChar char="•"/>
              </a:pPr>
              <a:r>
                <a:rPr lang="en-US" sz="1300" b="1" dirty="0" smtClean="0">
                  <a:solidFill>
                    <a:schemeClr val="tx1">
                      <a:lumMod val="85000"/>
                      <a:lumOff val="15000"/>
                    </a:schemeClr>
                  </a:solidFill>
                </a:rPr>
                <a:t>Maintain Trail</a:t>
              </a:r>
            </a:p>
            <a:p>
              <a:pPr marL="208312" indent="-208312">
                <a:buFont typeface="Arial" pitchFamily="34" charset="0"/>
                <a:buChar char="•"/>
              </a:pPr>
              <a:endParaRPr lang="en-US" sz="1300" b="1" dirty="0" smtClean="0">
                <a:solidFill>
                  <a:schemeClr val="tx1">
                    <a:lumMod val="85000"/>
                    <a:lumOff val="15000"/>
                  </a:schemeClr>
                </a:solidFill>
              </a:endParaRPr>
            </a:p>
            <a:p>
              <a:pPr marL="208312" indent="-208312">
                <a:buFont typeface="Arial" pitchFamily="34" charset="0"/>
                <a:buChar char="•"/>
              </a:pPr>
              <a:endParaRPr lang="en-US" sz="1300" b="1" dirty="0">
                <a:solidFill>
                  <a:schemeClr val="tx1">
                    <a:lumMod val="85000"/>
                    <a:lumOff val="15000"/>
                  </a:schemeClr>
                </a:solidFill>
              </a:endParaRPr>
            </a:p>
          </p:txBody>
        </p:sp>
        <p:sp>
          <p:nvSpPr>
            <p:cNvPr id="49" name="Oval 48"/>
            <p:cNvSpPr/>
            <p:nvPr/>
          </p:nvSpPr>
          <p:spPr>
            <a:xfrm>
              <a:off x="7915623" y="1423981"/>
              <a:ext cx="659000" cy="342900"/>
            </a:xfrm>
            <a:prstGeom prst="ellipse">
              <a:avLst/>
            </a:prstGeom>
            <a:solidFill>
              <a:schemeClr val="accent1">
                <a:lumMod val="20000"/>
                <a:lumOff val="80000"/>
              </a:schemeClr>
            </a:solidFill>
            <a:ln>
              <a:noFill/>
            </a:ln>
          </p:spPr>
          <p:style>
            <a:lnRef idx="2">
              <a:schemeClr val="dk1"/>
            </a:lnRef>
            <a:fillRef idx="1">
              <a:schemeClr val="lt1"/>
            </a:fillRef>
            <a:effectRef idx="0">
              <a:schemeClr val="dk1"/>
            </a:effectRef>
            <a:fontRef idx="minor">
              <a:schemeClr val="dk1"/>
            </a:fontRef>
          </p:style>
          <p:txBody>
            <a:bodyPr lIns="22220" tIns="11110" rIns="22220" bIns="11110" rtlCol="0" anchor="ctr"/>
            <a:lstStyle/>
            <a:p>
              <a:pPr algn="ctr"/>
              <a:r>
                <a:rPr lang="en-US" sz="1300" b="1" dirty="0" smtClean="0"/>
                <a:t>20%</a:t>
              </a:r>
              <a:endParaRPr lang="en-US" sz="1300" b="1" dirty="0"/>
            </a:p>
          </p:txBody>
        </p:sp>
        <p:sp>
          <p:nvSpPr>
            <p:cNvPr id="50" name="Oval 49"/>
            <p:cNvSpPr/>
            <p:nvPr/>
          </p:nvSpPr>
          <p:spPr>
            <a:xfrm>
              <a:off x="7767661" y="2971800"/>
              <a:ext cx="780116" cy="271584"/>
            </a:xfrm>
            <a:prstGeom prst="ellipse">
              <a:avLst/>
            </a:prstGeom>
            <a:solidFill>
              <a:schemeClr val="accent3">
                <a:lumMod val="20000"/>
                <a:lumOff val="80000"/>
              </a:schemeClr>
            </a:solidFill>
            <a:ln>
              <a:noFill/>
            </a:ln>
          </p:spPr>
          <p:style>
            <a:lnRef idx="2">
              <a:schemeClr val="dk1"/>
            </a:lnRef>
            <a:fillRef idx="1">
              <a:schemeClr val="lt1"/>
            </a:fillRef>
            <a:effectRef idx="0">
              <a:schemeClr val="dk1"/>
            </a:effectRef>
            <a:fontRef idx="minor">
              <a:schemeClr val="dk1"/>
            </a:fontRef>
          </p:style>
          <p:txBody>
            <a:bodyPr lIns="22220" tIns="11110" rIns="22220" bIns="11110" rtlCol="0" anchor="ctr"/>
            <a:lstStyle/>
            <a:p>
              <a:pPr algn="ctr"/>
              <a:r>
                <a:rPr lang="en-US" sz="1200" b="1" dirty="0" smtClean="0">
                  <a:solidFill>
                    <a:schemeClr val="tx1"/>
                  </a:solidFill>
                </a:rPr>
                <a:t>$110 M</a:t>
              </a:r>
              <a:endParaRPr lang="en-US" sz="1200" b="1" dirty="0">
                <a:solidFill>
                  <a:schemeClr val="tx1"/>
                </a:solidFill>
              </a:endParaRPr>
            </a:p>
          </p:txBody>
        </p:sp>
        <p:sp>
          <p:nvSpPr>
            <p:cNvPr id="51" name="TextBox 50"/>
            <p:cNvSpPr txBox="1"/>
            <p:nvPr/>
          </p:nvSpPr>
          <p:spPr>
            <a:xfrm>
              <a:off x="6405555" y="1404926"/>
              <a:ext cx="1828800" cy="369332"/>
            </a:xfrm>
            <a:prstGeom prst="rect">
              <a:avLst/>
            </a:prstGeom>
            <a:noFill/>
          </p:spPr>
          <p:txBody>
            <a:bodyPr wrap="square" rtlCol="0">
              <a:spAutoFit/>
            </a:bodyPr>
            <a:lstStyle/>
            <a:p>
              <a:r>
                <a:rPr lang="en-US" b="1" dirty="0" smtClean="0"/>
                <a:t>Maintenance</a:t>
              </a:r>
              <a:endParaRPr lang="en-US" b="1" dirty="0"/>
            </a:p>
          </p:txBody>
        </p:sp>
      </p:grpSp>
      <p:grpSp>
        <p:nvGrpSpPr>
          <p:cNvPr id="52" name="Group 51"/>
          <p:cNvGrpSpPr/>
          <p:nvPr/>
        </p:nvGrpSpPr>
        <p:grpSpPr>
          <a:xfrm>
            <a:off x="1439071" y="3307945"/>
            <a:ext cx="2116327" cy="1911096"/>
            <a:chOff x="1439071" y="3842145"/>
            <a:chExt cx="2116327" cy="2330056"/>
          </a:xfrm>
        </p:grpSpPr>
        <p:sp>
          <p:nvSpPr>
            <p:cNvPr id="53" name="Rounded Rectangle 52"/>
            <p:cNvSpPr/>
            <p:nvPr/>
          </p:nvSpPr>
          <p:spPr>
            <a:xfrm>
              <a:off x="1439071" y="3842145"/>
              <a:ext cx="2116327" cy="2330056"/>
            </a:xfrm>
            <a:prstGeom prst="roundRect">
              <a:avLst/>
            </a:prstGeom>
            <a:solidFill>
              <a:srgbClr val="9EBD5F"/>
            </a:solidFill>
            <a:ln>
              <a:noFill/>
            </a:ln>
          </p:spPr>
          <p:style>
            <a:lnRef idx="2">
              <a:schemeClr val="accent1">
                <a:shade val="50000"/>
              </a:schemeClr>
            </a:lnRef>
            <a:fillRef idx="1">
              <a:schemeClr val="accent1"/>
            </a:fillRef>
            <a:effectRef idx="0">
              <a:schemeClr val="accent1"/>
            </a:effectRef>
            <a:fontRef idx="minor">
              <a:schemeClr val="lt1"/>
            </a:fontRef>
          </p:style>
          <p:txBody>
            <a:bodyPr lIns="22220" tIns="11110" rIns="22220" bIns="11110" rtlCol="0" anchor="ctr"/>
            <a:lstStyle/>
            <a:p>
              <a:pPr marL="208312" indent="-208312">
                <a:buFont typeface="Arial" pitchFamily="34" charset="0"/>
                <a:buChar char="•"/>
              </a:pPr>
              <a:endParaRPr lang="en-US" sz="1300" b="1" dirty="0" smtClean="0">
                <a:solidFill>
                  <a:schemeClr val="tx1">
                    <a:lumMod val="85000"/>
                    <a:lumOff val="15000"/>
                  </a:schemeClr>
                </a:solidFill>
              </a:endParaRPr>
            </a:p>
            <a:p>
              <a:pPr marL="208312" indent="-208312">
                <a:buFont typeface="Arial" pitchFamily="34" charset="0"/>
                <a:buChar char="•"/>
              </a:pPr>
              <a:endParaRPr lang="en-US" sz="1300" b="1" dirty="0" smtClean="0">
                <a:solidFill>
                  <a:schemeClr val="tx1">
                    <a:lumMod val="85000"/>
                    <a:lumOff val="15000"/>
                  </a:schemeClr>
                </a:solidFill>
              </a:endParaRPr>
            </a:p>
          </p:txBody>
        </p:sp>
        <p:sp>
          <p:nvSpPr>
            <p:cNvPr id="54" name="Oval 53"/>
            <p:cNvSpPr/>
            <p:nvPr/>
          </p:nvSpPr>
          <p:spPr>
            <a:xfrm>
              <a:off x="2856968" y="3957403"/>
              <a:ext cx="659000" cy="342900"/>
            </a:xfrm>
            <a:prstGeom prst="ellipse">
              <a:avLst/>
            </a:prstGeom>
            <a:solidFill>
              <a:schemeClr val="accent1">
                <a:lumMod val="20000"/>
                <a:lumOff val="80000"/>
              </a:schemeClr>
            </a:solidFill>
            <a:ln>
              <a:noFill/>
            </a:ln>
          </p:spPr>
          <p:style>
            <a:lnRef idx="2">
              <a:schemeClr val="dk1"/>
            </a:lnRef>
            <a:fillRef idx="1">
              <a:schemeClr val="lt1"/>
            </a:fillRef>
            <a:effectRef idx="0">
              <a:schemeClr val="dk1"/>
            </a:effectRef>
            <a:fontRef idx="minor">
              <a:schemeClr val="dk1"/>
            </a:fontRef>
          </p:style>
          <p:txBody>
            <a:bodyPr lIns="22220" tIns="11110" rIns="22220" bIns="11110" rtlCol="0" anchor="ctr"/>
            <a:lstStyle/>
            <a:p>
              <a:pPr algn="ctr"/>
              <a:r>
                <a:rPr lang="en-US" sz="1300" b="1" dirty="0" smtClean="0"/>
                <a:t>15%</a:t>
              </a:r>
              <a:endParaRPr lang="en-US" sz="1300" b="1" dirty="0"/>
            </a:p>
          </p:txBody>
        </p:sp>
        <p:sp>
          <p:nvSpPr>
            <p:cNvPr id="55" name="Oval 54"/>
            <p:cNvSpPr/>
            <p:nvPr/>
          </p:nvSpPr>
          <p:spPr>
            <a:xfrm>
              <a:off x="2747962" y="5795582"/>
              <a:ext cx="749808" cy="345606"/>
            </a:xfrm>
            <a:prstGeom prst="ellipse">
              <a:avLst/>
            </a:prstGeom>
            <a:solidFill>
              <a:schemeClr val="accent3">
                <a:lumMod val="20000"/>
                <a:lumOff val="80000"/>
              </a:schemeClr>
            </a:solidFill>
            <a:ln>
              <a:noFill/>
            </a:ln>
          </p:spPr>
          <p:style>
            <a:lnRef idx="2">
              <a:schemeClr val="dk1"/>
            </a:lnRef>
            <a:fillRef idx="1">
              <a:schemeClr val="lt1"/>
            </a:fillRef>
            <a:effectRef idx="0">
              <a:schemeClr val="dk1"/>
            </a:effectRef>
            <a:fontRef idx="minor">
              <a:schemeClr val="dk1"/>
            </a:fontRef>
          </p:style>
          <p:txBody>
            <a:bodyPr lIns="22220" tIns="11110" rIns="22220" bIns="11110" rtlCol="0" anchor="ctr"/>
            <a:lstStyle/>
            <a:p>
              <a:pPr algn="ctr"/>
              <a:r>
                <a:rPr lang="en-US" sz="1200" b="1" dirty="0" smtClean="0">
                  <a:solidFill>
                    <a:schemeClr val="tx1"/>
                  </a:solidFill>
                </a:rPr>
                <a:t>$83 M</a:t>
              </a:r>
              <a:endParaRPr lang="en-US" sz="1300" b="1" dirty="0">
                <a:solidFill>
                  <a:schemeClr val="tx1"/>
                </a:solidFill>
              </a:endParaRPr>
            </a:p>
          </p:txBody>
        </p:sp>
        <p:sp>
          <p:nvSpPr>
            <p:cNvPr id="56" name="TextBox 55"/>
            <p:cNvSpPr txBox="1"/>
            <p:nvPr/>
          </p:nvSpPr>
          <p:spPr>
            <a:xfrm>
              <a:off x="1476362" y="3896927"/>
              <a:ext cx="1295400" cy="369333"/>
            </a:xfrm>
            <a:prstGeom prst="rect">
              <a:avLst/>
            </a:prstGeom>
            <a:noFill/>
          </p:spPr>
          <p:txBody>
            <a:bodyPr wrap="square" rtlCol="0">
              <a:spAutoFit/>
            </a:bodyPr>
            <a:lstStyle/>
            <a:p>
              <a:r>
                <a:rPr lang="en-US" b="1" dirty="0" smtClean="0"/>
                <a:t>Safety</a:t>
              </a:r>
              <a:endParaRPr lang="en-US" b="1" dirty="0"/>
            </a:p>
          </p:txBody>
        </p:sp>
      </p:grpSp>
      <p:grpSp>
        <p:nvGrpSpPr>
          <p:cNvPr id="57" name="Group 56"/>
          <p:cNvGrpSpPr/>
          <p:nvPr/>
        </p:nvGrpSpPr>
        <p:grpSpPr>
          <a:xfrm>
            <a:off x="3611575" y="3307944"/>
            <a:ext cx="2128308" cy="1911096"/>
            <a:chOff x="3907870" y="3842144"/>
            <a:chExt cx="2128308" cy="2330055"/>
          </a:xfrm>
        </p:grpSpPr>
        <p:sp>
          <p:nvSpPr>
            <p:cNvPr id="58" name="Rounded Rectangle 57"/>
            <p:cNvSpPr/>
            <p:nvPr/>
          </p:nvSpPr>
          <p:spPr>
            <a:xfrm>
              <a:off x="3907870" y="3842144"/>
              <a:ext cx="2128308" cy="2330055"/>
            </a:xfrm>
            <a:prstGeom prst="roundRect">
              <a:avLst/>
            </a:prstGeom>
            <a:solidFill>
              <a:srgbClr val="5CB4CC"/>
            </a:solidFill>
            <a:ln>
              <a:noFill/>
            </a:ln>
          </p:spPr>
          <p:style>
            <a:lnRef idx="2">
              <a:schemeClr val="accent1">
                <a:shade val="50000"/>
              </a:schemeClr>
            </a:lnRef>
            <a:fillRef idx="1">
              <a:schemeClr val="accent1"/>
            </a:fillRef>
            <a:effectRef idx="0">
              <a:schemeClr val="accent1"/>
            </a:effectRef>
            <a:fontRef idx="minor">
              <a:schemeClr val="lt1"/>
            </a:fontRef>
          </p:style>
          <p:txBody>
            <a:bodyPr lIns="22220" tIns="11110" rIns="22220" bIns="11110" rtlCol="0" anchor="ctr"/>
            <a:lstStyle/>
            <a:p>
              <a:pPr marL="208312" indent="-208312">
                <a:buFont typeface="Arial" pitchFamily="34" charset="0"/>
                <a:buChar char="•"/>
              </a:pPr>
              <a:endParaRPr lang="en-US" sz="1300" b="1" dirty="0" smtClean="0">
                <a:solidFill>
                  <a:schemeClr val="tx1">
                    <a:lumMod val="85000"/>
                    <a:lumOff val="15000"/>
                  </a:schemeClr>
                </a:solidFill>
              </a:endParaRPr>
            </a:p>
            <a:p>
              <a:pPr marL="208312" indent="-208312">
                <a:buFont typeface="Arial" pitchFamily="34" charset="0"/>
                <a:buChar char="•"/>
              </a:pPr>
              <a:endParaRPr lang="en-US" sz="1300" b="1" dirty="0" smtClean="0">
                <a:solidFill>
                  <a:schemeClr val="tx1">
                    <a:lumMod val="85000"/>
                    <a:lumOff val="15000"/>
                  </a:schemeClr>
                </a:solidFill>
              </a:endParaRPr>
            </a:p>
          </p:txBody>
        </p:sp>
        <p:sp>
          <p:nvSpPr>
            <p:cNvPr id="59" name="Oval 58"/>
            <p:cNvSpPr/>
            <p:nvPr/>
          </p:nvSpPr>
          <p:spPr>
            <a:xfrm>
              <a:off x="5328882" y="3942072"/>
              <a:ext cx="659000" cy="342900"/>
            </a:xfrm>
            <a:prstGeom prst="ellipse">
              <a:avLst/>
            </a:prstGeom>
            <a:solidFill>
              <a:schemeClr val="accent1">
                <a:lumMod val="20000"/>
                <a:lumOff val="80000"/>
              </a:schemeClr>
            </a:solidFill>
            <a:ln>
              <a:noFill/>
            </a:ln>
          </p:spPr>
          <p:style>
            <a:lnRef idx="2">
              <a:schemeClr val="dk1"/>
            </a:lnRef>
            <a:fillRef idx="1">
              <a:schemeClr val="lt1"/>
            </a:fillRef>
            <a:effectRef idx="0">
              <a:schemeClr val="dk1"/>
            </a:effectRef>
            <a:fontRef idx="minor">
              <a:schemeClr val="dk1"/>
            </a:fontRef>
          </p:style>
          <p:txBody>
            <a:bodyPr lIns="22220" tIns="11110" rIns="22220" bIns="11110" rtlCol="0" anchor="ctr"/>
            <a:lstStyle/>
            <a:p>
              <a:pPr algn="ctr"/>
              <a:r>
                <a:rPr lang="en-US" sz="1300" b="1" dirty="0" smtClean="0"/>
                <a:t>10%</a:t>
              </a:r>
              <a:endParaRPr lang="en-US" sz="1300" b="1" dirty="0"/>
            </a:p>
          </p:txBody>
        </p:sp>
        <p:sp>
          <p:nvSpPr>
            <p:cNvPr id="60" name="Oval 59"/>
            <p:cNvSpPr/>
            <p:nvPr/>
          </p:nvSpPr>
          <p:spPr>
            <a:xfrm>
              <a:off x="5225480" y="5789775"/>
              <a:ext cx="749808" cy="345606"/>
            </a:xfrm>
            <a:prstGeom prst="ellipse">
              <a:avLst/>
            </a:prstGeom>
            <a:solidFill>
              <a:schemeClr val="accent3">
                <a:lumMod val="20000"/>
                <a:lumOff val="80000"/>
              </a:schemeClr>
            </a:solidFill>
            <a:ln>
              <a:noFill/>
            </a:ln>
          </p:spPr>
          <p:style>
            <a:lnRef idx="2">
              <a:schemeClr val="dk1"/>
            </a:lnRef>
            <a:fillRef idx="1">
              <a:schemeClr val="lt1"/>
            </a:fillRef>
            <a:effectRef idx="0">
              <a:schemeClr val="dk1"/>
            </a:effectRef>
            <a:fontRef idx="minor">
              <a:schemeClr val="dk1"/>
            </a:fontRef>
          </p:style>
          <p:txBody>
            <a:bodyPr lIns="22220" tIns="11110" rIns="22220" bIns="11110" rtlCol="0" anchor="ctr"/>
            <a:lstStyle/>
            <a:p>
              <a:pPr algn="ctr"/>
              <a:r>
                <a:rPr lang="en-US" sz="1200" b="1" dirty="0" smtClean="0">
                  <a:solidFill>
                    <a:schemeClr val="tx1"/>
                  </a:solidFill>
                </a:rPr>
                <a:t>$55 M</a:t>
              </a:r>
              <a:endParaRPr lang="en-US" sz="1200" b="1" dirty="0">
                <a:solidFill>
                  <a:schemeClr val="tx1"/>
                </a:solidFill>
              </a:endParaRPr>
            </a:p>
          </p:txBody>
        </p:sp>
        <p:sp>
          <p:nvSpPr>
            <p:cNvPr id="61" name="TextBox 60"/>
            <p:cNvSpPr txBox="1"/>
            <p:nvPr/>
          </p:nvSpPr>
          <p:spPr>
            <a:xfrm>
              <a:off x="3933814" y="3886907"/>
              <a:ext cx="1295400" cy="369332"/>
            </a:xfrm>
            <a:prstGeom prst="rect">
              <a:avLst/>
            </a:prstGeom>
            <a:noFill/>
          </p:spPr>
          <p:txBody>
            <a:bodyPr wrap="square" rtlCol="0">
              <a:spAutoFit/>
            </a:bodyPr>
            <a:lstStyle/>
            <a:p>
              <a:r>
                <a:rPr lang="en-US" b="1" dirty="0" smtClean="0"/>
                <a:t>Transit</a:t>
              </a:r>
              <a:endParaRPr lang="en-US" b="1" dirty="0"/>
            </a:p>
          </p:txBody>
        </p:sp>
      </p:grpSp>
      <p:grpSp>
        <p:nvGrpSpPr>
          <p:cNvPr id="62" name="Group 61"/>
          <p:cNvGrpSpPr/>
          <p:nvPr/>
        </p:nvGrpSpPr>
        <p:grpSpPr>
          <a:xfrm>
            <a:off x="5795939" y="3305171"/>
            <a:ext cx="2209800" cy="1911097"/>
            <a:chOff x="6409468" y="3815553"/>
            <a:chExt cx="2209800" cy="2356645"/>
          </a:xfrm>
        </p:grpSpPr>
        <p:sp>
          <p:nvSpPr>
            <p:cNvPr id="63" name="Rounded Rectangle 62"/>
            <p:cNvSpPr/>
            <p:nvPr/>
          </p:nvSpPr>
          <p:spPr>
            <a:xfrm>
              <a:off x="6409468" y="3815553"/>
              <a:ext cx="2209800" cy="2356645"/>
            </a:xfrm>
            <a:prstGeom prst="roundRect">
              <a:avLst/>
            </a:prstGeom>
            <a:solidFill>
              <a:srgbClr val="F79B4F"/>
            </a:solidFill>
            <a:ln>
              <a:noFill/>
            </a:ln>
          </p:spPr>
          <p:style>
            <a:lnRef idx="2">
              <a:schemeClr val="accent1">
                <a:shade val="50000"/>
              </a:schemeClr>
            </a:lnRef>
            <a:fillRef idx="1">
              <a:schemeClr val="accent1"/>
            </a:fillRef>
            <a:effectRef idx="0">
              <a:schemeClr val="accent1"/>
            </a:effectRef>
            <a:fontRef idx="minor">
              <a:schemeClr val="lt1"/>
            </a:fontRef>
          </p:style>
          <p:txBody>
            <a:bodyPr lIns="22220" tIns="11110" rIns="22220" bIns="11110" rtlCol="0" anchor="b"/>
            <a:lstStyle/>
            <a:p>
              <a:pPr marL="208312" indent="-208312">
                <a:buFont typeface="Arial" pitchFamily="34" charset="0"/>
                <a:buChar char="•"/>
              </a:pPr>
              <a:endParaRPr lang="en-US" sz="1600" b="1" dirty="0">
                <a:solidFill>
                  <a:schemeClr val="tx1">
                    <a:lumMod val="85000"/>
                    <a:lumOff val="15000"/>
                  </a:schemeClr>
                </a:solidFill>
              </a:endParaRPr>
            </a:p>
          </p:txBody>
        </p:sp>
        <p:sp>
          <p:nvSpPr>
            <p:cNvPr id="64" name="Oval 63"/>
            <p:cNvSpPr/>
            <p:nvPr/>
          </p:nvSpPr>
          <p:spPr>
            <a:xfrm>
              <a:off x="7904744" y="3889208"/>
              <a:ext cx="659000" cy="342900"/>
            </a:xfrm>
            <a:prstGeom prst="ellipse">
              <a:avLst/>
            </a:prstGeom>
            <a:solidFill>
              <a:schemeClr val="accent1">
                <a:lumMod val="20000"/>
                <a:lumOff val="80000"/>
              </a:schemeClr>
            </a:solidFill>
            <a:ln>
              <a:noFill/>
            </a:ln>
          </p:spPr>
          <p:style>
            <a:lnRef idx="2">
              <a:schemeClr val="dk1"/>
            </a:lnRef>
            <a:fillRef idx="1">
              <a:schemeClr val="lt1"/>
            </a:fillRef>
            <a:effectRef idx="0">
              <a:schemeClr val="dk1"/>
            </a:effectRef>
            <a:fontRef idx="minor">
              <a:schemeClr val="dk1"/>
            </a:fontRef>
          </p:style>
          <p:txBody>
            <a:bodyPr lIns="22220" tIns="11110" rIns="22220" bIns="11110" rtlCol="0" anchor="ctr"/>
            <a:lstStyle/>
            <a:p>
              <a:pPr algn="ctr"/>
              <a:r>
                <a:rPr lang="en-US" sz="1300" b="1" dirty="0" smtClean="0"/>
                <a:t>15%</a:t>
              </a:r>
              <a:endParaRPr lang="en-US" sz="1300" b="1" dirty="0"/>
            </a:p>
          </p:txBody>
        </p:sp>
        <p:sp>
          <p:nvSpPr>
            <p:cNvPr id="65" name="Oval 64"/>
            <p:cNvSpPr/>
            <p:nvPr/>
          </p:nvSpPr>
          <p:spPr>
            <a:xfrm>
              <a:off x="7804898" y="5788817"/>
              <a:ext cx="749808" cy="349550"/>
            </a:xfrm>
            <a:prstGeom prst="ellipse">
              <a:avLst/>
            </a:prstGeom>
            <a:solidFill>
              <a:schemeClr val="accent3">
                <a:lumMod val="20000"/>
                <a:lumOff val="80000"/>
              </a:schemeClr>
            </a:solidFill>
            <a:ln>
              <a:noFill/>
            </a:ln>
          </p:spPr>
          <p:style>
            <a:lnRef idx="2">
              <a:schemeClr val="dk1"/>
            </a:lnRef>
            <a:fillRef idx="1">
              <a:schemeClr val="lt1"/>
            </a:fillRef>
            <a:effectRef idx="0">
              <a:schemeClr val="dk1"/>
            </a:effectRef>
            <a:fontRef idx="minor">
              <a:schemeClr val="dk1"/>
            </a:fontRef>
          </p:style>
          <p:txBody>
            <a:bodyPr lIns="22220" tIns="11110" rIns="22220" bIns="11110" rtlCol="0" anchor="ctr"/>
            <a:lstStyle/>
            <a:p>
              <a:pPr algn="ctr"/>
              <a:r>
                <a:rPr lang="en-US" sz="1200" b="1" dirty="0" smtClean="0">
                  <a:solidFill>
                    <a:schemeClr val="tx1"/>
                  </a:solidFill>
                </a:rPr>
                <a:t>$83 M</a:t>
              </a:r>
              <a:endParaRPr lang="en-US" sz="1200" b="1" dirty="0">
                <a:solidFill>
                  <a:schemeClr val="tx1"/>
                </a:solidFill>
              </a:endParaRPr>
            </a:p>
          </p:txBody>
        </p:sp>
        <p:sp>
          <p:nvSpPr>
            <p:cNvPr id="66" name="TextBox 65"/>
            <p:cNvSpPr txBox="1"/>
            <p:nvPr/>
          </p:nvSpPr>
          <p:spPr>
            <a:xfrm>
              <a:off x="6472228" y="3827308"/>
              <a:ext cx="1985129" cy="797015"/>
            </a:xfrm>
            <a:prstGeom prst="rect">
              <a:avLst/>
            </a:prstGeom>
            <a:noFill/>
          </p:spPr>
          <p:txBody>
            <a:bodyPr wrap="square" rtlCol="0">
              <a:spAutoFit/>
            </a:bodyPr>
            <a:lstStyle/>
            <a:p>
              <a:r>
                <a:rPr lang="en-US" b="1" dirty="0" smtClean="0"/>
                <a:t>Pedestrian, </a:t>
              </a:r>
            </a:p>
            <a:p>
              <a:r>
                <a:rPr lang="en-US" b="1" dirty="0" smtClean="0"/>
                <a:t>Bicycle &amp; Trails</a:t>
              </a:r>
              <a:endParaRPr lang="en-US" b="1" dirty="0"/>
            </a:p>
          </p:txBody>
        </p:sp>
      </p:grpSp>
      <p:sp>
        <p:nvSpPr>
          <p:cNvPr id="67" name="TextBox 66"/>
          <p:cNvSpPr txBox="1"/>
          <p:nvPr/>
        </p:nvSpPr>
        <p:spPr>
          <a:xfrm>
            <a:off x="5862636" y="3881429"/>
            <a:ext cx="1985963" cy="892552"/>
          </a:xfrm>
          <a:prstGeom prst="rect">
            <a:avLst/>
          </a:prstGeom>
          <a:noFill/>
        </p:spPr>
        <p:txBody>
          <a:bodyPr wrap="square" rtlCol="0">
            <a:spAutoFit/>
          </a:bodyPr>
          <a:lstStyle/>
          <a:p>
            <a:pPr marL="228600" indent="-228600">
              <a:spcBef>
                <a:spcPts val="1200"/>
              </a:spcBef>
              <a:buFont typeface="Arial" pitchFamily="34" charset="0"/>
              <a:buChar char="•"/>
            </a:pPr>
            <a:r>
              <a:rPr lang="en-US" sz="1300" b="1" dirty="0" smtClean="0"/>
              <a:t>New / Upgraded Pedestrian Facilities</a:t>
            </a:r>
          </a:p>
          <a:p>
            <a:pPr marL="228600" indent="-228600">
              <a:buFont typeface="Arial" pitchFamily="34" charset="0"/>
              <a:buChar char="•"/>
            </a:pPr>
            <a:r>
              <a:rPr lang="en-US" sz="1300" b="1" dirty="0" smtClean="0"/>
              <a:t>New / Extended Trails</a:t>
            </a:r>
          </a:p>
          <a:p>
            <a:pPr marL="228600" indent="-228600">
              <a:buFont typeface="Arial" pitchFamily="34" charset="0"/>
              <a:buChar char="•"/>
            </a:pPr>
            <a:r>
              <a:rPr lang="en-US" sz="1300" b="1" dirty="0" smtClean="0"/>
              <a:t>New Bike Lanes</a:t>
            </a:r>
            <a:endParaRPr lang="en-US" sz="1300" b="1" dirty="0"/>
          </a:p>
        </p:txBody>
      </p:sp>
      <p:sp>
        <p:nvSpPr>
          <p:cNvPr id="68" name="TextBox 67"/>
          <p:cNvSpPr txBox="1"/>
          <p:nvPr/>
        </p:nvSpPr>
        <p:spPr>
          <a:xfrm>
            <a:off x="1443029" y="3881453"/>
            <a:ext cx="2062171" cy="1092607"/>
          </a:xfrm>
          <a:prstGeom prst="rect">
            <a:avLst/>
          </a:prstGeom>
          <a:noFill/>
        </p:spPr>
        <p:txBody>
          <a:bodyPr wrap="square" rtlCol="0">
            <a:spAutoFit/>
          </a:bodyPr>
          <a:lstStyle/>
          <a:p>
            <a:pPr marL="208312" indent="-208312">
              <a:buFont typeface="Arial" pitchFamily="34" charset="0"/>
              <a:buChar char="•"/>
            </a:pPr>
            <a:r>
              <a:rPr lang="en-US" sz="1300" b="1" dirty="0" smtClean="0">
                <a:solidFill>
                  <a:schemeClr val="tx1">
                    <a:lumMod val="85000"/>
                    <a:lumOff val="15000"/>
                  </a:schemeClr>
                </a:solidFill>
              </a:rPr>
              <a:t>Improve High Crash Intersection or Roadway</a:t>
            </a:r>
          </a:p>
          <a:p>
            <a:pPr marL="208312" indent="-208312">
              <a:buFont typeface="Arial" pitchFamily="34" charset="0"/>
              <a:buChar char="•"/>
            </a:pPr>
            <a:r>
              <a:rPr lang="en-US" sz="1300" b="1" dirty="0" smtClean="0">
                <a:solidFill>
                  <a:schemeClr val="tx1">
                    <a:lumMod val="85000"/>
                    <a:lumOff val="15000"/>
                  </a:schemeClr>
                </a:solidFill>
              </a:rPr>
              <a:t>Modify or Rebuild Bridge with Low Rating</a:t>
            </a:r>
          </a:p>
          <a:p>
            <a:pPr marL="208312" indent="-208312">
              <a:buFont typeface="Arial" pitchFamily="34" charset="0"/>
              <a:buChar char="•"/>
            </a:pPr>
            <a:r>
              <a:rPr lang="en-US" sz="1300" b="1" dirty="0" smtClean="0">
                <a:solidFill>
                  <a:schemeClr val="tx1">
                    <a:lumMod val="85000"/>
                    <a:lumOff val="15000"/>
                  </a:schemeClr>
                </a:solidFill>
              </a:rPr>
              <a:t>Signalize Rail Crossings</a:t>
            </a:r>
            <a:endParaRPr lang="en-US" sz="1300" b="1" dirty="0">
              <a:solidFill>
                <a:schemeClr val="tx1">
                  <a:lumMod val="85000"/>
                  <a:lumOff val="15000"/>
                </a:schemeClr>
              </a:solidFill>
            </a:endParaRPr>
          </a:p>
        </p:txBody>
      </p:sp>
      <p:sp>
        <p:nvSpPr>
          <p:cNvPr id="69" name="TextBox 68"/>
          <p:cNvSpPr txBox="1"/>
          <p:nvPr/>
        </p:nvSpPr>
        <p:spPr>
          <a:xfrm>
            <a:off x="3614733" y="3881437"/>
            <a:ext cx="2062171" cy="1092607"/>
          </a:xfrm>
          <a:prstGeom prst="rect">
            <a:avLst/>
          </a:prstGeom>
          <a:noFill/>
        </p:spPr>
        <p:txBody>
          <a:bodyPr wrap="square" rtlCol="0">
            <a:spAutoFit/>
          </a:bodyPr>
          <a:lstStyle/>
          <a:p>
            <a:pPr marL="208312" indent="-208312">
              <a:buFont typeface="Arial" pitchFamily="34" charset="0"/>
              <a:buChar char="•"/>
            </a:pPr>
            <a:r>
              <a:rPr lang="en-US" sz="1300" b="1" dirty="0" smtClean="0">
                <a:solidFill>
                  <a:schemeClr val="tx1">
                    <a:lumMod val="85000"/>
                    <a:lumOff val="15000"/>
                  </a:schemeClr>
                </a:solidFill>
              </a:rPr>
              <a:t>Extend CATS System – Routes, Buses, Hours</a:t>
            </a:r>
          </a:p>
          <a:p>
            <a:pPr marL="208312" indent="-208312">
              <a:buFont typeface="Arial" pitchFamily="34" charset="0"/>
              <a:buChar char="•"/>
            </a:pPr>
            <a:r>
              <a:rPr lang="en-US" sz="1300" b="1" dirty="0" smtClean="0">
                <a:solidFill>
                  <a:schemeClr val="tx1">
                    <a:lumMod val="85000"/>
                    <a:lumOff val="15000"/>
                  </a:schemeClr>
                </a:solidFill>
              </a:rPr>
              <a:t>Develop Additional GRTA Xpress Bus and Park-n-Ride Lots</a:t>
            </a:r>
          </a:p>
        </p:txBody>
      </p:sp>
    </p:spTree>
    <p:extLst>
      <p:ext uri="{BB962C8B-B14F-4D97-AF65-F5344CB8AC3E}">
        <p14:creationId xmlns:p14="http://schemas.microsoft.com/office/powerpoint/2010/main" val="34082393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dirty="0" smtClean="0">
                <a:solidFill>
                  <a:schemeClr val="tx2"/>
                </a:solidFill>
                <a:latin typeface="Arial" panose="020B0604020202020204" pitchFamily="34" charset="0"/>
                <a:cs typeface="Arial" panose="020B0604020202020204" pitchFamily="34" charset="0"/>
              </a:rPr>
              <a:t>Agenda</a:t>
            </a:r>
            <a:endParaRPr lang="en-US" dirty="0">
              <a:solidFill>
                <a:schemeClr val="tx2"/>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pPr>
              <a:spcBef>
                <a:spcPts val="1800"/>
              </a:spcBef>
              <a:buFont typeface="Wingdings" pitchFamily="2" charset="2"/>
              <a:buChar char="§"/>
            </a:pPr>
            <a:r>
              <a:rPr lang="en-US" dirty="0" smtClean="0">
                <a:solidFill>
                  <a:schemeClr val="tx2"/>
                </a:solidFill>
              </a:rPr>
              <a:t>Introduction</a:t>
            </a:r>
          </a:p>
          <a:p>
            <a:pPr>
              <a:spcBef>
                <a:spcPts val="1800"/>
              </a:spcBef>
              <a:buFont typeface="Wingdings" pitchFamily="2" charset="2"/>
              <a:buChar char="§"/>
            </a:pPr>
            <a:r>
              <a:rPr lang="en-US" dirty="0" smtClean="0">
                <a:solidFill>
                  <a:schemeClr val="tx2"/>
                </a:solidFill>
              </a:rPr>
              <a:t>CTP purpose and goals</a:t>
            </a:r>
          </a:p>
          <a:p>
            <a:pPr>
              <a:spcBef>
                <a:spcPts val="1800"/>
              </a:spcBef>
              <a:buFont typeface="Wingdings" pitchFamily="2" charset="2"/>
              <a:buChar char="§"/>
            </a:pPr>
            <a:r>
              <a:rPr lang="en-US" dirty="0" smtClean="0">
                <a:solidFill>
                  <a:schemeClr val="tx2"/>
                </a:solidFill>
              </a:rPr>
              <a:t>CTP development overview</a:t>
            </a:r>
          </a:p>
          <a:p>
            <a:pPr>
              <a:spcBef>
                <a:spcPts val="1800"/>
              </a:spcBef>
              <a:buFont typeface="Wingdings" pitchFamily="2" charset="2"/>
              <a:buChar char="§"/>
            </a:pPr>
            <a:r>
              <a:rPr lang="en-US" dirty="0" smtClean="0">
                <a:solidFill>
                  <a:schemeClr val="tx2"/>
                </a:solidFill>
              </a:rPr>
              <a:t>Project prioritization process</a:t>
            </a:r>
          </a:p>
          <a:p>
            <a:pPr>
              <a:spcBef>
                <a:spcPts val="1800"/>
              </a:spcBef>
              <a:buFont typeface="Wingdings" pitchFamily="2" charset="2"/>
              <a:buChar char="§"/>
            </a:pPr>
            <a:r>
              <a:rPr lang="en-US" dirty="0" smtClean="0">
                <a:solidFill>
                  <a:schemeClr val="tx2"/>
                </a:solidFill>
              </a:rPr>
              <a:t>Funding</a:t>
            </a:r>
          </a:p>
          <a:p>
            <a:pPr>
              <a:spcBef>
                <a:spcPts val="1800"/>
              </a:spcBef>
              <a:buFont typeface="Wingdings" pitchFamily="2" charset="2"/>
              <a:buChar char="§"/>
            </a:pPr>
            <a:r>
              <a:rPr lang="en-US" dirty="0">
                <a:solidFill>
                  <a:schemeClr val="tx2"/>
                </a:solidFill>
              </a:rPr>
              <a:t>Recommended </a:t>
            </a:r>
            <a:r>
              <a:rPr lang="en-US" dirty="0" smtClean="0">
                <a:solidFill>
                  <a:schemeClr val="tx2"/>
                </a:solidFill>
              </a:rPr>
              <a:t>projects / investments </a:t>
            </a:r>
          </a:p>
          <a:p>
            <a:pPr>
              <a:spcBef>
                <a:spcPts val="1800"/>
              </a:spcBef>
              <a:buFont typeface="Wingdings" pitchFamily="2" charset="2"/>
              <a:buChar char="§"/>
            </a:pPr>
            <a:r>
              <a:rPr lang="en-US" dirty="0" smtClean="0">
                <a:solidFill>
                  <a:schemeClr val="tx2"/>
                </a:solidFill>
              </a:rPr>
              <a:t>Next Steps</a:t>
            </a:r>
            <a:endParaRPr lang="en-US" dirty="0">
              <a:solidFill>
                <a:schemeClr val="tx2"/>
              </a:solidFill>
            </a:endParaRPr>
          </a:p>
          <a:p>
            <a:pPr>
              <a:lnSpc>
                <a:spcPct val="150000"/>
              </a:lnSpc>
              <a:spcBef>
                <a:spcPts val="1200"/>
              </a:spcBef>
              <a:buFont typeface="Wingdings" pitchFamily="2" charset="2"/>
              <a:buChar char="§"/>
            </a:pPr>
            <a:endParaRPr lang="en-US" dirty="0" smtClean="0">
              <a:solidFill>
                <a:schemeClr val="tx2"/>
              </a:solidFill>
            </a:endParaRPr>
          </a:p>
          <a:p>
            <a:pPr>
              <a:lnSpc>
                <a:spcPct val="150000"/>
              </a:lnSpc>
            </a:pPr>
            <a:endParaRPr lang="en-US" dirty="0" smtClean="0"/>
          </a:p>
          <a:p>
            <a:pPr>
              <a:lnSpc>
                <a:spcPct val="150000"/>
              </a:lnSpc>
              <a:buNone/>
            </a:pP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anose="020B0604020202020204" pitchFamily="34" charset="0"/>
                <a:cs typeface="Arial" panose="020B0604020202020204" pitchFamily="34" charset="0"/>
              </a:rPr>
              <a:t/>
            </a:r>
            <a:br>
              <a:rPr lang="en-US" dirty="0" smtClean="0">
                <a:latin typeface="Arial" panose="020B0604020202020204" pitchFamily="34" charset="0"/>
                <a:cs typeface="Arial" panose="020B0604020202020204" pitchFamily="34" charset="0"/>
              </a:rPr>
            </a:br>
            <a:r>
              <a:rPr lang="en-US" dirty="0" smtClean="0">
                <a:latin typeface="Arial" panose="020B0604020202020204" pitchFamily="34" charset="0"/>
                <a:cs typeface="Arial" panose="020B0604020202020204" pitchFamily="34" charset="0"/>
              </a:rPr>
              <a:t>Funding</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fontScale="77500" lnSpcReduction="20000"/>
          </a:bodyPr>
          <a:lstStyle/>
          <a:p>
            <a:pPr>
              <a:lnSpc>
                <a:spcPct val="150000"/>
              </a:lnSpc>
              <a:buFont typeface="Wingdings" panose="05000000000000000000" pitchFamily="2" charset="2"/>
              <a:buChar char="§"/>
            </a:pPr>
            <a:r>
              <a:rPr lang="en-US" dirty="0" smtClean="0">
                <a:solidFill>
                  <a:schemeClr val="tx2"/>
                </a:solidFill>
              </a:rPr>
              <a:t>Anticipated SPLOST Funding - $516 million</a:t>
            </a:r>
          </a:p>
          <a:p>
            <a:pPr lvl="1">
              <a:buFont typeface="Arial" panose="020B0604020202020204" pitchFamily="34" charset="0"/>
              <a:buChar char="-"/>
            </a:pPr>
            <a:r>
              <a:rPr lang="en-US" sz="2300" dirty="0">
                <a:solidFill>
                  <a:schemeClr val="tx2"/>
                </a:solidFill>
              </a:rPr>
              <a:t>SPLOST 2019-2024: $100 million</a:t>
            </a:r>
          </a:p>
          <a:p>
            <a:pPr lvl="1">
              <a:buFont typeface="Arial" panose="020B0604020202020204" pitchFamily="34" charset="0"/>
              <a:buChar char="-"/>
            </a:pPr>
            <a:r>
              <a:rPr lang="en-US" sz="2300" dirty="0">
                <a:solidFill>
                  <a:schemeClr val="tx2"/>
                </a:solidFill>
              </a:rPr>
              <a:t>SPLOST 2025-2030: $130 million</a:t>
            </a:r>
          </a:p>
          <a:p>
            <a:pPr lvl="1">
              <a:buFont typeface="Arial" panose="020B0604020202020204" pitchFamily="34" charset="0"/>
              <a:buChar char="-"/>
            </a:pPr>
            <a:r>
              <a:rPr lang="en-US" sz="2300" dirty="0">
                <a:solidFill>
                  <a:schemeClr val="tx2"/>
                </a:solidFill>
              </a:rPr>
              <a:t>SPLOST 2031-2040: $286 million</a:t>
            </a:r>
          </a:p>
          <a:p>
            <a:pPr>
              <a:lnSpc>
                <a:spcPct val="150000"/>
              </a:lnSpc>
              <a:buFont typeface="Wingdings" panose="05000000000000000000" pitchFamily="2" charset="2"/>
              <a:buChar char="§"/>
            </a:pPr>
            <a:r>
              <a:rPr lang="en-US" dirty="0" smtClean="0">
                <a:solidFill>
                  <a:schemeClr val="tx2"/>
                </a:solidFill>
              </a:rPr>
              <a:t>Anticipated GDOT Funding (LMIG) - $40 million</a:t>
            </a:r>
          </a:p>
          <a:p>
            <a:pPr lvl="1">
              <a:lnSpc>
                <a:spcPct val="150000"/>
              </a:lnSpc>
            </a:pPr>
            <a:r>
              <a:rPr lang="en-US" sz="2300" dirty="0" smtClean="0">
                <a:solidFill>
                  <a:schemeClr val="tx2"/>
                </a:solidFill>
              </a:rPr>
              <a:t>$1.6 million per year for 25 years</a:t>
            </a:r>
          </a:p>
          <a:p>
            <a:pPr>
              <a:lnSpc>
                <a:spcPct val="150000"/>
              </a:lnSpc>
              <a:buFont typeface="Wingdings" panose="05000000000000000000" pitchFamily="2" charset="2"/>
              <a:buChar char="§"/>
            </a:pPr>
            <a:r>
              <a:rPr lang="en-US" dirty="0" smtClean="0">
                <a:solidFill>
                  <a:schemeClr val="tx2"/>
                </a:solidFill>
              </a:rPr>
              <a:t>Funding Approach</a:t>
            </a:r>
          </a:p>
          <a:p>
            <a:pPr lvl="1">
              <a:lnSpc>
                <a:spcPct val="150000"/>
              </a:lnSpc>
            </a:pPr>
            <a:r>
              <a:rPr lang="en-US" sz="2300" dirty="0" smtClean="0">
                <a:solidFill>
                  <a:schemeClr val="tx2"/>
                </a:solidFill>
              </a:rPr>
              <a:t>Federally funded – 20% local match funding</a:t>
            </a:r>
          </a:p>
          <a:p>
            <a:pPr lvl="1">
              <a:lnSpc>
                <a:spcPct val="150000"/>
              </a:lnSpc>
            </a:pPr>
            <a:r>
              <a:rPr lang="en-US" sz="2300" dirty="0" smtClean="0">
                <a:solidFill>
                  <a:schemeClr val="tx2"/>
                </a:solidFill>
              </a:rPr>
              <a:t>Consider state/federal dollars on state highway system; larger more complex projects</a:t>
            </a:r>
          </a:p>
          <a:p>
            <a:pPr lvl="1">
              <a:lnSpc>
                <a:spcPct val="150000"/>
              </a:lnSpc>
            </a:pPr>
            <a:r>
              <a:rPr lang="en-US" sz="2300" dirty="0" smtClean="0">
                <a:solidFill>
                  <a:schemeClr val="tx2"/>
                </a:solidFill>
              </a:rPr>
              <a:t>SPLOST on local street system; smaller, simpler projects</a:t>
            </a:r>
          </a:p>
          <a:p>
            <a:pPr lvl="1">
              <a:lnSpc>
                <a:spcPct val="150000"/>
              </a:lnSpc>
            </a:pPr>
            <a:r>
              <a:rPr lang="en-US" sz="2300" dirty="0" smtClean="0">
                <a:solidFill>
                  <a:schemeClr val="tx2"/>
                </a:solidFill>
              </a:rPr>
              <a:t>SPLOST to leverage state/federal funding as appropriate</a:t>
            </a:r>
          </a:p>
          <a:p>
            <a:pPr lvl="1">
              <a:lnSpc>
                <a:spcPct val="150000"/>
              </a:lnSpc>
            </a:pPr>
            <a:r>
              <a:rPr lang="en-US" sz="2300" dirty="0" smtClean="0">
                <a:solidFill>
                  <a:schemeClr val="tx2"/>
                </a:solidFill>
              </a:rPr>
              <a:t>State Route/Interstate projects must compete regionally (ARC)</a:t>
            </a:r>
          </a:p>
          <a:p>
            <a:pPr>
              <a:buNone/>
            </a:pPr>
            <a:endParaRPr lang="en-US" dirty="0"/>
          </a:p>
        </p:txBody>
      </p:sp>
    </p:spTree>
    <p:extLst>
      <p:ext uri="{BB962C8B-B14F-4D97-AF65-F5344CB8AC3E}">
        <p14:creationId xmlns:p14="http://schemas.microsoft.com/office/powerpoint/2010/main" val="45087397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373062"/>
            <a:ext cx="7391400" cy="808038"/>
          </a:xfrm>
        </p:spPr>
        <p:txBody>
          <a:bodyPr/>
          <a:lstStyle/>
          <a:p>
            <a:r>
              <a:rPr lang="en-US" dirty="0" smtClean="0">
                <a:solidFill>
                  <a:schemeClr val="tx2"/>
                </a:solidFill>
                <a:latin typeface="Arial" panose="020B0604020202020204" pitchFamily="34" charset="0"/>
                <a:cs typeface="Arial" panose="020B0604020202020204" pitchFamily="34" charset="0"/>
              </a:rPr>
              <a:t>Sources of Funding (2015 – 2040)</a:t>
            </a:r>
            <a:endParaRPr lang="en-US" dirty="0">
              <a:solidFill>
                <a:schemeClr val="tx2"/>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600200" y="1295400"/>
            <a:ext cx="7391400" cy="5181600"/>
          </a:xfrm>
        </p:spPr>
        <p:txBody>
          <a:bodyPr>
            <a:normAutofit/>
          </a:bodyPr>
          <a:lstStyle/>
          <a:p>
            <a:pPr marL="0" indent="0">
              <a:buNone/>
            </a:pPr>
            <a:endParaRPr lang="en-US" dirty="0" smtClean="0">
              <a:solidFill>
                <a:schemeClr val="tx2"/>
              </a:solidFill>
            </a:endParaRPr>
          </a:p>
          <a:p>
            <a:pPr marL="0" indent="0">
              <a:buNone/>
            </a:pPr>
            <a:endParaRPr lang="en-US" dirty="0">
              <a:solidFill>
                <a:schemeClr val="tx2"/>
              </a:solidFill>
            </a:endParaRPr>
          </a:p>
          <a:p>
            <a:pPr marL="0" indent="0">
              <a:buNone/>
            </a:pPr>
            <a:endParaRPr lang="en-US" dirty="0" smtClean="0">
              <a:solidFill>
                <a:schemeClr val="tx2"/>
              </a:solidFill>
            </a:endParaRPr>
          </a:p>
          <a:p>
            <a:pPr marL="0" indent="0">
              <a:buNone/>
            </a:pPr>
            <a:endParaRPr lang="en-US" dirty="0">
              <a:solidFill>
                <a:schemeClr val="tx2"/>
              </a:solidFill>
            </a:endParaRPr>
          </a:p>
          <a:p>
            <a:pPr marL="0" indent="0">
              <a:buNone/>
            </a:pPr>
            <a:endParaRPr lang="en-US" dirty="0" smtClean="0">
              <a:solidFill>
                <a:schemeClr val="tx2"/>
              </a:solidFill>
            </a:endParaRPr>
          </a:p>
          <a:p>
            <a:pPr marL="0" indent="0">
              <a:buNone/>
            </a:pPr>
            <a:endParaRPr lang="en-US" dirty="0">
              <a:solidFill>
                <a:schemeClr val="tx2"/>
              </a:solidFill>
            </a:endParaRPr>
          </a:p>
        </p:txBody>
      </p:sp>
      <p:sp>
        <p:nvSpPr>
          <p:cNvPr id="6" name="Content Placeholder 2"/>
          <p:cNvSpPr txBox="1">
            <a:spLocks/>
          </p:cNvSpPr>
          <p:nvPr/>
        </p:nvSpPr>
        <p:spPr>
          <a:xfrm>
            <a:off x="1364055" y="5806288"/>
            <a:ext cx="7391400" cy="609600"/>
          </a:xfrm>
          <a:prstGeom prst="rect">
            <a:avLst/>
          </a:prstGeom>
        </p:spPr>
        <p:txBody>
          <a:bodyPr vert="horz" lIns="91440" tIns="45720" rIns="91440" bIns="45720" rtlCol="0">
            <a:normAutofit fontScale="92500" lnSpcReduction="20000"/>
          </a:bodyPr>
          <a:lstStyle>
            <a:lvl1pPr marL="192088" indent="-192088" algn="l" defTabSz="914400" rtl="0" eaLnBrk="1" latinLnBrk="0" hangingPunct="1">
              <a:spcBef>
                <a:spcPct val="20000"/>
              </a:spcBef>
              <a:buFont typeface="Arial" pitchFamily="34" charset="0"/>
              <a:buChar char="•"/>
              <a:defRPr sz="2400" kern="1200">
                <a:solidFill>
                  <a:schemeClr val="tx1">
                    <a:lumMod val="50000"/>
                    <a:lumOff val="50000"/>
                  </a:schemeClr>
                </a:solidFill>
                <a:latin typeface="Arial" pitchFamily="34" charset="0"/>
                <a:ea typeface="+mn-ea"/>
                <a:cs typeface="Arial" pitchFamily="34" charset="0"/>
              </a:defRPr>
            </a:lvl1pPr>
            <a:lvl2pPr marL="457200" indent="-255588" algn="l" defTabSz="914400" rtl="0" eaLnBrk="1" latinLnBrk="0" hangingPunct="1">
              <a:spcBef>
                <a:spcPct val="20000"/>
              </a:spcBef>
              <a:buFont typeface="Arial" pitchFamily="34" charset="0"/>
              <a:buChar char="–"/>
              <a:defRPr sz="2000" kern="1200">
                <a:solidFill>
                  <a:schemeClr val="tx1">
                    <a:lumMod val="50000"/>
                    <a:lumOff val="50000"/>
                  </a:schemeClr>
                </a:solidFill>
                <a:latin typeface="Arial" pitchFamily="34" charset="0"/>
                <a:ea typeface="+mn-ea"/>
                <a:cs typeface="Arial" pitchFamily="34" charset="0"/>
              </a:defRPr>
            </a:lvl2pPr>
            <a:lvl3pPr marL="681038" indent="-212725" algn="l" defTabSz="914400" rtl="0" eaLnBrk="1" latinLnBrk="0" hangingPunct="1">
              <a:spcBef>
                <a:spcPct val="20000"/>
              </a:spcBef>
              <a:buFont typeface="Arial" pitchFamily="34" charset="0"/>
              <a:buChar char="•"/>
              <a:defRPr sz="1800" kern="1200">
                <a:solidFill>
                  <a:schemeClr val="tx1">
                    <a:lumMod val="50000"/>
                    <a:lumOff val="50000"/>
                  </a:schemeClr>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1800"/>
              </a:spcBef>
              <a:buNone/>
            </a:pPr>
            <a:r>
              <a:rPr lang="en-US" sz="2000" b="1" dirty="0" smtClean="0">
                <a:solidFill>
                  <a:schemeClr val="tx2"/>
                </a:solidFill>
              </a:rPr>
              <a:t>*Does not represent a complete list of projects to be funded through HB 170</a:t>
            </a:r>
            <a:endParaRPr lang="en-US" sz="2000" b="1" dirty="0">
              <a:solidFill>
                <a:schemeClr val="tx2"/>
              </a:solidFill>
            </a:endParaRPr>
          </a:p>
        </p:txBody>
      </p:sp>
      <p:graphicFrame>
        <p:nvGraphicFramePr>
          <p:cNvPr id="7" name="Chart 6"/>
          <p:cNvGraphicFramePr>
            <a:graphicFrameLocks/>
          </p:cNvGraphicFramePr>
          <p:nvPr>
            <p:extLst>
              <p:ext uri="{D42A27DB-BD31-4B8C-83A1-F6EECF244321}">
                <p14:modId xmlns:p14="http://schemas.microsoft.com/office/powerpoint/2010/main" val="3329769647"/>
              </p:ext>
            </p:extLst>
          </p:nvPr>
        </p:nvGraphicFramePr>
        <p:xfrm>
          <a:off x="1371600" y="1219200"/>
          <a:ext cx="7010400" cy="398145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334962"/>
            <a:ext cx="7391400" cy="808038"/>
          </a:xfrm>
        </p:spPr>
        <p:txBody>
          <a:bodyPr/>
          <a:lstStyle/>
          <a:p>
            <a:r>
              <a:rPr lang="en-US" dirty="0" smtClean="0">
                <a:solidFill>
                  <a:schemeClr val="tx2"/>
                </a:solidFill>
                <a:latin typeface="Arial" panose="020B0604020202020204" pitchFamily="34" charset="0"/>
                <a:cs typeface="Arial" panose="020B0604020202020204" pitchFamily="34" charset="0"/>
              </a:rPr>
              <a:t>Funding Allocation – Recommended Projects</a:t>
            </a:r>
            <a:endParaRPr lang="en-US" dirty="0"/>
          </a:p>
        </p:txBody>
      </p:sp>
      <p:graphicFrame>
        <p:nvGraphicFramePr>
          <p:cNvPr id="4" name="Chart 3"/>
          <p:cNvGraphicFramePr>
            <a:graphicFrameLocks/>
          </p:cNvGraphicFramePr>
          <p:nvPr>
            <p:extLst>
              <p:ext uri="{D42A27DB-BD31-4B8C-83A1-F6EECF244321}">
                <p14:modId xmlns:p14="http://schemas.microsoft.com/office/powerpoint/2010/main" val="351504879"/>
              </p:ext>
            </p:extLst>
          </p:nvPr>
        </p:nvGraphicFramePr>
        <p:xfrm>
          <a:off x="1600200" y="1219200"/>
          <a:ext cx="6858000" cy="4724400"/>
        </p:xfrm>
        <a:graphic>
          <a:graphicData uri="http://schemas.openxmlformats.org/drawingml/2006/chart">
            <c:chart xmlns:c="http://schemas.openxmlformats.org/drawingml/2006/chart" xmlns:r="http://schemas.openxmlformats.org/officeDocument/2006/relationships" r:id="rId3"/>
          </a:graphicData>
        </a:graphic>
      </p:graphicFrame>
      <p:sp>
        <p:nvSpPr>
          <p:cNvPr id="5" name="Content Placeholder 2"/>
          <p:cNvSpPr txBox="1">
            <a:spLocks/>
          </p:cNvSpPr>
          <p:nvPr/>
        </p:nvSpPr>
        <p:spPr>
          <a:xfrm>
            <a:off x="1364055" y="5806288"/>
            <a:ext cx="7391400" cy="609600"/>
          </a:xfrm>
          <a:prstGeom prst="rect">
            <a:avLst/>
          </a:prstGeom>
        </p:spPr>
        <p:txBody>
          <a:bodyPr vert="horz" lIns="91440" tIns="45720" rIns="91440" bIns="45720" rtlCol="0">
            <a:normAutofit/>
          </a:bodyPr>
          <a:lstStyle>
            <a:lvl1pPr marL="192088" indent="-192088" algn="l" defTabSz="914400" rtl="0" eaLnBrk="1" latinLnBrk="0" hangingPunct="1">
              <a:spcBef>
                <a:spcPct val="20000"/>
              </a:spcBef>
              <a:buFont typeface="Arial" pitchFamily="34" charset="0"/>
              <a:buChar char="•"/>
              <a:defRPr sz="2400" kern="1200">
                <a:solidFill>
                  <a:schemeClr val="tx1">
                    <a:lumMod val="50000"/>
                    <a:lumOff val="50000"/>
                  </a:schemeClr>
                </a:solidFill>
                <a:latin typeface="Arial" pitchFamily="34" charset="0"/>
                <a:ea typeface="+mn-ea"/>
                <a:cs typeface="Arial" pitchFamily="34" charset="0"/>
              </a:defRPr>
            </a:lvl1pPr>
            <a:lvl2pPr marL="457200" indent="-255588" algn="l" defTabSz="914400" rtl="0" eaLnBrk="1" latinLnBrk="0" hangingPunct="1">
              <a:spcBef>
                <a:spcPct val="20000"/>
              </a:spcBef>
              <a:buFont typeface="Arial" pitchFamily="34" charset="0"/>
              <a:buChar char="–"/>
              <a:defRPr sz="2000" kern="1200">
                <a:solidFill>
                  <a:schemeClr val="tx1">
                    <a:lumMod val="50000"/>
                    <a:lumOff val="50000"/>
                  </a:schemeClr>
                </a:solidFill>
                <a:latin typeface="Arial" pitchFamily="34" charset="0"/>
                <a:ea typeface="+mn-ea"/>
                <a:cs typeface="Arial" pitchFamily="34" charset="0"/>
              </a:defRPr>
            </a:lvl2pPr>
            <a:lvl3pPr marL="681038" indent="-212725" algn="l" defTabSz="914400" rtl="0" eaLnBrk="1" latinLnBrk="0" hangingPunct="1">
              <a:spcBef>
                <a:spcPct val="20000"/>
              </a:spcBef>
              <a:buFont typeface="Arial" pitchFamily="34" charset="0"/>
              <a:buChar char="•"/>
              <a:defRPr sz="1800" kern="1200">
                <a:solidFill>
                  <a:schemeClr val="tx1">
                    <a:lumMod val="50000"/>
                    <a:lumOff val="50000"/>
                  </a:schemeClr>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1800"/>
              </a:spcBef>
              <a:buNone/>
            </a:pPr>
            <a:r>
              <a:rPr lang="en-US" sz="2000" b="1" dirty="0" smtClean="0">
                <a:solidFill>
                  <a:schemeClr val="tx2"/>
                </a:solidFill>
              </a:rPr>
              <a:t>*Unconstrained list, Federal/State/Local Sources</a:t>
            </a:r>
            <a:endParaRPr lang="en-US" sz="2000" b="1" dirty="0">
              <a:solidFill>
                <a:schemeClr val="tx2"/>
              </a:solidFill>
            </a:endParaRPr>
          </a:p>
        </p:txBody>
      </p:sp>
      <p:graphicFrame>
        <p:nvGraphicFramePr>
          <p:cNvPr id="7" name="Chart 6"/>
          <p:cNvGraphicFramePr>
            <a:graphicFrameLocks/>
          </p:cNvGraphicFramePr>
          <p:nvPr>
            <p:extLst>
              <p:ext uri="{D42A27DB-BD31-4B8C-83A1-F6EECF244321}">
                <p14:modId xmlns:p14="http://schemas.microsoft.com/office/powerpoint/2010/main" val="2712593903"/>
              </p:ext>
            </p:extLst>
          </p:nvPr>
        </p:nvGraphicFramePr>
        <p:xfrm>
          <a:off x="1066801" y="1371600"/>
          <a:ext cx="7315199" cy="45720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46577834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334962"/>
            <a:ext cx="7391400" cy="808038"/>
          </a:xfrm>
        </p:spPr>
        <p:txBody>
          <a:bodyPr/>
          <a:lstStyle/>
          <a:p>
            <a:r>
              <a:rPr lang="en-US" dirty="0" smtClean="0">
                <a:solidFill>
                  <a:schemeClr val="tx2"/>
                </a:solidFill>
                <a:latin typeface="Arial" panose="020B0604020202020204" pitchFamily="34" charset="0"/>
                <a:cs typeface="Arial" panose="020B0604020202020204" pitchFamily="34" charset="0"/>
              </a:rPr>
              <a:t>Funding Allocation - SPLOST</a:t>
            </a:r>
            <a:endParaRPr lang="en-US" dirty="0"/>
          </a:p>
        </p:txBody>
      </p:sp>
      <p:graphicFrame>
        <p:nvGraphicFramePr>
          <p:cNvPr id="7" name="Chart 6"/>
          <p:cNvGraphicFramePr>
            <a:graphicFrameLocks/>
          </p:cNvGraphicFramePr>
          <p:nvPr>
            <p:extLst>
              <p:ext uri="{D42A27DB-BD31-4B8C-83A1-F6EECF244321}">
                <p14:modId xmlns:p14="http://schemas.microsoft.com/office/powerpoint/2010/main" val="229283789"/>
              </p:ext>
            </p:extLst>
          </p:nvPr>
        </p:nvGraphicFramePr>
        <p:xfrm>
          <a:off x="1364055" y="1219200"/>
          <a:ext cx="6789346" cy="4724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1474583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2"/>
                </a:solidFill>
                <a:latin typeface="Arial" panose="020B0604020202020204" pitchFamily="34" charset="0"/>
                <a:cs typeface="Arial" panose="020B0604020202020204" pitchFamily="34" charset="0"/>
              </a:rPr>
              <a:t>Capacity Expansion Projects</a:t>
            </a:r>
            <a:endParaRPr lang="en-US" dirty="0">
              <a:solidFill>
                <a:schemeClr val="tx2"/>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22730"/>
          <a:stretch/>
        </p:blipFill>
        <p:spPr>
          <a:xfrm>
            <a:off x="1359877" y="1026631"/>
            <a:ext cx="5913231" cy="5489972"/>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77596" t="42762" r="7596" b="16090"/>
          <a:stretch/>
        </p:blipFill>
        <p:spPr>
          <a:xfrm>
            <a:off x="7273108" y="3124200"/>
            <a:ext cx="1700655" cy="3390266"/>
          </a:xfrm>
          <a:prstGeom prst="rect">
            <a:avLst/>
          </a:prstGeom>
        </p:spPr>
      </p:pic>
    </p:spTree>
    <p:extLst>
      <p:ext uri="{BB962C8B-B14F-4D97-AF65-F5344CB8AC3E}">
        <p14:creationId xmlns:p14="http://schemas.microsoft.com/office/powerpoint/2010/main" val="352216345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2"/>
                </a:solidFill>
                <a:latin typeface="Arial" panose="020B0604020202020204" pitchFamily="34" charset="0"/>
                <a:cs typeface="Arial" panose="020B0604020202020204" pitchFamily="34" charset="0"/>
              </a:rPr>
              <a:t>Capacity Expansion Projects – Tier 1</a:t>
            </a:r>
            <a:endParaRPr lang="en-US" dirty="0">
              <a:solidFill>
                <a:schemeClr val="tx2"/>
              </a:solidFill>
              <a:latin typeface="Arial" panose="020B0604020202020204" pitchFamily="34" charset="0"/>
              <a:cs typeface="Arial" panose="020B060402020202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3370504632"/>
              </p:ext>
            </p:extLst>
          </p:nvPr>
        </p:nvGraphicFramePr>
        <p:xfrm>
          <a:off x="1447800" y="1143000"/>
          <a:ext cx="7467600" cy="1822174"/>
        </p:xfrm>
        <a:graphic>
          <a:graphicData uri="http://schemas.openxmlformats.org/drawingml/2006/table">
            <a:tbl>
              <a:tblPr firstRow="1" firstCol="1" bandRow="1">
                <a:tableStyleId>{B301B821-A1FF-4177-AEE7-76D212191A09}</a:tableStyleId>
              </a:tblPr>
              <a:tblGrid>
                <a:gridCol w="3733800"/>
                <a:gridCol w="3733800"/>
              </a:tblGrid>
              <a:tr h="476198">
                <a:tc>
                  <a:txBody>
                    <a:bodyPr/>
                    <a:lstStyle/>
                    <a:p>
                      <a:pPr algn="l" fontAlgn="ctr"/>
                      <a:r>
                        <a:rPr lang="en-US" sz="1900" u="none" strike="noStrike" dirty="0">
                          <a:effectLst/>
                        </a:rPr>
                        <a:t>Name</a:t>
                      </a:r>
                      <a:endParaRPr lang="en-US" sz="1900" b="1" i="0" u="none" strike="noStrike" dirty="0">
                        <a:solidFill>
                          <a:schemeClr val="bg1"/>
                        </a:solidFill>
                        <a:effectLst/>
                        <a:latin typeface="Arial" pitchFamily="34" charset="0"/>
                        <a:cs typeface="Arial" pitchFamily="34" charset="0"/>
                      </a:endParaRPr>
                    </a:p>
                  </a:txBody>
                  <a:tcPr marL="9525" marR="9525" marT="9525" marB="0" anchor="ctr"/>
                </a:tc>
                <a:tc>
                  <a:txBody>
                    <a:bodyPr/>
                    <a:lstStyle/>
                    <a:p>
                      <a:pPr algn="l" fontAlgn="ctr"/>
                      <a:r>
                        <a:rPr lang="en-US" sz="1900" u="none" strike="noStrike" dirty="0" smtClean="0">
                          <a:effectLst/>
                        </a:rPr>
                        <a:t>Location</a:t>
                      </a:r>
                      <a:endParaRPr lang="en-US" sz="1900" u="none" strike="noStrike" dirty="0" smtClean="0">
                        <a:effectLst/>
                        <a:latin typeface="Arial" pitchFamily="34" charset="0"/>
                        <a:cs typeface="Arial" pitchFamily="34" charset="0"/>
                      </a:endParaRPr>
                    </a:p>
                  </a:txBody>
                  <a:tcPr marL="9525" marR="9525" marT="9525" marB="0" anchor="ctr"/>
                </a:tc>
              </a:tr>
              <a:tr h="540550">
                <a:tc>
                  <a:txBody>
                    <a:bodyPr/>
                    <a:lstStyle/>
                    <a:p>
                      <a:pPr algn="l" fontAlgn="ctr"/>
                      <a:r>
                        <a:rPr lang="en-US" sz="1700" u="none" strike="noStrike" dirty="0">
                          <a:effectLst/>
                        </a:rPr>
                        <a:t>SR-20 (Cumming Highway) Widening</a:t>
                      </a:r>
                      <a:endParaRPr lang="en-US" sz="1700" b="0" i="0" u="none" strike="noStrike" dirty="0">
                        <a:solidFill>
                          <a:schemeClr val="tx1">
                            <a:lumMod val="75000"/>
                            <a:lumOff val="25000"/>
                          </a:schemeClr>
                        </a:solidFill>
                        <a:effectLst/>
                        <a:latin typeface="Arial" pitchFamily="34" charset="0"/>
                        <a:cs typeface="Arial" pitchFamily="34" charset="0"/>
                      </a:endParaRPr>
                    </a:p>
                  </a:txBody>
                  <a:tcPr marL="9525" marR="9525" marT="9525" marB="0" anchor="ctr"/>
                </a:tc>
                <a:tc>
                  <a:txBody>
                    <a:bodyPr/>
                    <a:lstStyle/>
                    <a:p>
                      <a:pPr algn="l" fontAlgn="ctr"/>
                      <a:r>
                        <a:rPr lang="en-US" sz="1700" u="none" strike="noStrike" dirty="0" smtClean="0">
                          <a:effectLst/>
                        </a:rPr>
                        <a:t>SR 369 </a:t>
                      </a:r>
                      <a:r>
                        <a:rPr lang="en-US" sz="1700" u="none" strike="noStrike" baseline="0" dirty="0" smtClean="0">
                          <a:effectLst/>
                        </a:rPr>
                        <a:t>to SR 371</a:t>
                      </a:r>
                      <a:endParaRPr lang="en-US" sz="1700" b="0" i="0" u="none" strike="noStrike" dirty="0">
                        <a:solidFill>
                          <a:schemeClr val="tx1">
                            <a:lumMod val="75000"/>
                            <a:lumOff val="25000"/>
                          </a:schemeClr>
                        </a:solidFill>
                        <a:effectLst/>
                        <a:latin typeface="Arial" pitchFamily="34" charset="0"/>
                        <a:cs typeface="Arial" pitchFamily="34" charset="0"/>
                      </a:endParaRPr>
                    </a:p>
                  </a:txBody>
                  <a:tcPr marL="9525" marR="9525" marT="9525" marB="0" anchor="ctr"/>
                </a:tc>
              </a:tr>
              <a:tr h="277741">
                <a:tc>
                  <a:txBody>
                    <a:bodyPr/>
                    <a:lstStyle/>
                    <a:p>
                      <a:pPr algn="l" fontAlgn="ctr"/>
                      <a:r>
                        <a:rPr lang="en-US" sz="1700" u="none" strike="noStrike" dirty="0">
                          <a:effectLst/>
                        </a:rPr>
                        <a:t>Marietta Hwy Widening</a:t>
                      </a:r>
                      <a:endParaRPr lang="en-US" sz="1700" b="0" i="0" u="none" strike="noStrike" dirty="0">
                        <a:solidFill>
                          <a:schemeClr val="tx1">
                            <a:lumMod val="75000"/>
                            <a:lumOff val="25000"/>
                          </a:schemeClr>
                        </a:solidFill>
                        <a:effectLst/>
                        <a:latin typeface="Arial" pitchFamily="34" charset="0"/>
                        <a:cs typeface="Arial" pitchFamily="34" charset="0"/>
                      </a:endParaRPr>
                    </a:p>
                  </a:txBody>
                  <a:tcPr marL="9525" marR="9525" marT="9525" marB="0" anchor="ctr"/>
                </a:tc>
                <a:tc>
                  <a:txBody>
                    <a:bodyPr/>
                    <a:lstStyle/>
                    <a:p>
                      <a:pPr algn="l" fontAlgn="ctr"/>
                      <a:r>
                        <a:rPr lang="en-US" sz="1700" u="none" strike="noStrike">
                          <a:effectLst/>
                        </a:rPr>
                        <a:t>From Ridge Pine Dr/Pine Crest Dr to Ridge Rd/Canterbury Ridge Pkwy</a:t>
                      </a:r>
                      <a:endParaRPr lang="en-US" sz="1700" b="0" i="0" u="none" strike="noStrike">
                        <a:solidFill>
                          <a:schemeClr val="tx1">
                            <a:lumMod val="75000"/>
                            <a:lumOff val="25000"/>
                          </a:schemeClr>
                        </a:solidFill>
                        <a:effectLst/>
                        <a:latin typeface="Arial" pitchFamily="34" charset="0"/>
                        <a:cs typeface="Arial" pitchFamily="34" charset="0"/>
                      </a:endParaRPr>
                    </a:p>
                  </a:txBody>
                  <a:tcPr marL="9525" marR="9525" marT="9525" marB="0" anchor="ctr"/>
                </a:tc>
              </a:tr>
              <a:tr h="277741">
                <a:tc>
                  <a:txBody>
                    <a:bodyPr/>
                    <a:lstStyle/>
                    <a:p>
                      <a:pPr algn="l" fontAlgn="ctr"/>
                      <a:r>
                        <a:rPr lang="en-US" sz="1700" u="none" strike="noStrike" dirty="0" err="1">
                          <a:effectLst/>
                        </a:rPr>
                        <a:t>Trickum</a:t>
                      </a:r>
                      <a:r>
                        <a:rPr lang="en-US" sz="1700" u="none" strike="noStrike" dirty="0">
                          <a:effectLst/>
                        </a:rPr>
                        <a:t> Rd Widening</a:t>
                      </a:r>
                      <a:endParaRPr lang="en-US" sz="1700" b="0" i="0" u="none" strike="noStrike" dirty="0">
                        <a:solidFill>
                          <a:schemeClr val="tx1">
                            <a:lumMod val="75000"/>
                            <a:lumOff val="25000"/>
                          </a:schemeClr>
                        </a:solidFill>
                        <a:effectLst/>
                        <a:latin typeface="Arial" pitchFamily="34" charset="0"/>
                        <a:cs typeface="Arial" pitchFamily="34" charset="0"/>
                      </a:endParaRPr>
                    </a:p>
                  </a:txBody>
                  <a:tcPr marL="9525" marR="9525" marT="9525" marB="0" anchor="ctr"/>
                </a:tc>
                <a:tc>
                  <a:txBody>
                    <a:bodyPr/>
                    <a:lstStyle/>
                    <a:p>
                      <a:pPr algn="l" fontAlgn="ctr"/>
                      <a:r>
                        <a:rPr lang="en-US" sz="1700" u="none" strike="noStrike" dirty="0">
                          <a:effectLst/>
                        </a:rPr>
                        <a:t>From Barnes Rd to SR-92</a:t>
                      </a:r>
                      <a:endParaRPr lang="en-US" sz="1700" b="0" i="0" u="none" strike="noStrike" dirty="0">
                        <a:solidFill>
                          <a:schemeClr val="tx1">
                            <a:lumMod val="75000"/>
                            <a:lumOff val="25000"/>
                          </a:schemeClr>
                        </a:solidFill>
                        <a:effectLst/>
                        <a:latin typeface="Arial" pitchFamily="34" charset="0"/>
                        <a:cs typeface="Arial" pitchFamily="34" charset="0"/>
                      </a:endParaRPr>
                    </a:p>
                  </a:txBody>
                  <a:tcPr marL="9525" marR="9525" marT="9525" marB="0" anchor="ctr"/>
                </a:tc>
              </a:tr>
            </a:tbl>
          </a:graphicData>
        </a:graphic>
      </p:graphicFrame>
    </p:spTree>
    <p:extLst>
      <p:ext uri="{BB962C8B-B14F-4D97-AF65-F5344CB8AC3E}">
        <p14:creationId xmlns:p14="http://schemas.microsoft.com/office/powerpoint/2010/main" val="118387122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2"/>
                </a:solidFill>
                <a:latin typeface="Arial" panose="020B0604020202020204" pitchFamily="34" charset="0"/>
                <a:cs typeface="Arial" panose="020B0604020202020204" pitchFamily="34" charset="0"/>
              </a:rPr>
              <a:t>Operations &amp; Connectivity Projects</a:t>
            </a:r>
            <a:endParaRPr lang="en-US" dirty="0">
              <a:solidFill>
                <a:schemeClr val="tx2"/>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22693"/>
          <a:stretch/>
        </p:blipFill>
        <p:spPr>
          <a:xfrm>
            <a:off x="1362364" y="1045443"/>
            <a:ext cx="5891852" cy="5467450"/>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77596" t="42628" r="6538" b="15956"/>
          <a:stretch/>
        </p:blipFill>
        <p:spPr>
          <a:xfrm>
            <a:off x="7254216" y="3259247"/>
            <a:ext cx="1737384" cy="3253646"/>
          </a:xfrm>
          <a:prstGeom prst="rect">
            <a:avLst/>
          </a:prstGeom>
        </p:spPr>
      </p:pic>
    </p:spTree>
    <p:extLst>
      <p:ext uri="{BB962C8B-B14F-4D97-AF65-F5344CB8AC3E}">
        <p14:creationId xmlns:p14="http://schemas.microsoft.com/office/powerpoint/2010/main" val="70625934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152400"/>
            <a:ext cx="7620000" cy="808038"/>
          </a:xfrm>
        </p:spPr>
        <p:txBody>
          <a:bodyPr>
            <a:normAutofit/>
          </a:bodyPr>
          <a:lstStyle/>
          <a:p>
            <a:r>
              <a:rPr lang="en-US" sz="2800" dirty="0" smtClean="0">
                <a:solidFill>
                  <a:schemeClr val="tx2"/>
                </a:solidFill>
                <a:latin typeface="Arial" panose="020B0604020202020204" pitchFamily="34" charset="0"/>
                <a:cs typeface="Arial" panose="020B0604020202020204" pitchFamily="34" charset="0"/>
              </a:rPr>
              <a:t>Operations &amp; Connectivity Projects– Tier 1</a:t>
            </a:r>
            <a:endParaRPr lang="en-US" sz="2800" dirty="0">
              <a:solidFill>
                <a:schemeClr val="tx2"/>
              </a:solidFill>
              <a:latin typeface="Arial" panose="020B0604020202020204" pitchFamily="34" charset="0"/>
              <a:cs typeface="Arial" panose="020B0604020202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771697189"/>
              </p:ext>
            </p:extLst>
          </p:nvPr>
        </p:nvGraphicFramePr>
        <p:xfrm>
          <a:off x="1447800" y="1143000"/>
          <a:ext cx="7467600" cy="2888342"/>
        </p:xfrm>
        <a:graphic>
          <a:graphicData uri="http://schemas.openxmlformats.org/drawingml/2006/table">
            <a:tbl>
              <a:tblPr firstRow="1" firstCol="1" bandRow="1">
                <a:tableStyleId>{B301B821-A1FF-4177-AEE7-76D212191A09}</a:tableStyleId>
              </a:tblPr>
              <a:tblGrid>
                <a:gridCol w="4343400"/>
                <a:gridCol w="3124200"/>
              </a:tblGrid>
              <a:tr h="476198">
                <a:tc>
                  <a:txBody>
                    <a:bodyPr/>
                    <a:lstStyle/>
                    <a:p>
                      <a:pPr algn="l" fontAlgn="ctr"/>
                      <a:r>
                        <a:rPr lang="en-US" sz="1900" u="none" strike="noStrike" dirty="0" smtClean="0">
                          <a:effectLst/>
                        </a:rPr>
                        <a:t>Name</a:t>
                      </a:r>
                      <a:endParaRPr lang="en-US" sz="1900" b="1" i="0" u="none" strike="noStrike" dirty="0">
                        <a:solidFill>
                          <a:schemeClr val="bg1"/>
                        </a:solidFill>
                        <a:effectLst/>
                        <a:latin typeface="Arial" pitchFamily="34" charset="0"/>
                        <a:cs typeface="Arial" pitchFamily="34" charset="0"/>
                      </a:endParaRPr>
                    </a:p>
                  </a:txBody>
                  <a:tcPr marL="9525" marR="9525" marT="9525" marB="0" anchor="ctr"/>
                </a:tc>
                <a:tc>
                  <a:txBody>
                    <a:bodyPr/>
                    <a:lstStyle/>
                    <a:p>
                      <a:pPr algn="l" fontAlgn="ctr"/>
                      <a:r>
                        <a:rPr lang="en-US" sz="1900" u="none" strike="noStrike" dirty="0" smtClean="0">
                          <a:effectLst/>
                        </a:rPr>
                        <a:t>Location</a:t>
                      </a:r>
                      <a:endParaRPr lang="en-US" sz="1900" u="none" strike="noStrike" dirty="0" smtClean="0">
                        <a:effectLst/>
                        <a:latin typeface="Arial" pitchFamily="34" charset="0"/>
                        <a:cs typeface="Arial" pitchFamily="34" charset="0"/>
                      </a:endParaRPr>
                    </a:p>
                  </a:txBody>
                  <a:tcPr marL="9525" marR="9525" marT="9525" marB="0" anchor="ctr"/>
                </a:tc>
              </a:tr>
              <a:tr h="540550">
                <a:tc>
                  <a:txBody>
                    <a:bodyPr/>
                    <a:lstStyle/>
                    <a:p>
                      <a:pPr algn="l" fontAlgn="b"/>
                      <a:r>
                        <a:rPr lang="en-US" sz="1700" u="none" strike="noStrike" dirty="0">
                          <a:effectLst/>
                        </a:rPr>
                        <a:t>Main St Corridor Improvements</a:t>
                      </a:r>
                      <a:endParaRPr lang="en-US" sz="1700" b="0" i="0" u="none" strike="noStrike" dirty="0">
                        <a:solidFill>
                          <a:schemeClr val="tx1">
                            <a:lumMod val="75000"/>
                            <a:lumOff val="25000"/>
                          </a:schemeClr>
                        </a:solidFill>
                        <a:effectLst/>
                        <a:latin typeface="Arial" pitchFamily="34" charset="0"/>
                        <a:cs typeface="Arial" pitchFamily="34" charset="0"/>
                      </a:endParaRPr>
                    </a:p>
                  </a:txBody>
                  <a:tcPr marL="9525" marR="9525" marT="9525" marB="0" anchor="b"/>
                </a:tc>
                <a:tc>
                  <a:txBody>
                    <a:bodyPr/>
                    <a:lstStyle/>
                    <a:p>
                      <a:pPr algn="l" fontAlgn="ctr"/>
                      <a:r>
                        <a:rPr lang="en-US" sz="1700" u="none" strike="noStrike">
                          <a:effectLst/>
                        </a:rPr>
                        <a:t>From Towne Lake Pkwy/Arnold Mill Rd to SR-92</a:t>
                      </a:r>
                      <a:endParaRPr lang="en-US" sz="1700" b="0" i="0" u="none" strike="noStrike">
                        <a:solidFill>
                          <a:schemeClr val="tx1">
                            <a:lumMod val="75000"/>
                            <a:lumOff val="25000"/>
                          </a:schemeClr>
                        </a:solidFill>
                        <a:effectLst/>
                        <a:latin typeface="Arial" pitchFamily="34" charset="0"/>
                        <a:cs typeface="Arial" pitchFamily="34" charset="0"/>
                      </a:endParaRPr>
                    </a:p>
                  </a:txBody>
                  <a:tcPr marL="9525" marR="9525" marT="9525" marB="0" anchor="ctr"/>
                </a:tc>
              </a:tr>
              <a:tr h="277741">
                <a:tc>
                  <a:txBody>
                    <a:bodyPr/>
                    <a:lstStyle/>
                    <a:p>
                      <a:pPr algn="l" fontAlgn="b"/>
                      <a:r>
                        <a:rPr lang="en-US" sz="1700" b="1" i="0" u="none" strike="noStrike" dirty="0" smtClean="0">
                          <a:solidFill>
                            <a:schemeClr val="tx1"/>
                          </a:solidFill>
                          <a:effectLst/>
                          <a:latin typeface="+mj-lt"/>
                          <a:cs typeface="Arial" pitchFamily="34" charset="0"/>
                        </a:rPr>
                        <a:t>I-575 @ Towne Lake Parkway Interchange Improvement</a:t>
                      </a:r>
                      <a:endParaRPr lang="en-US" sz="1700" b="1" i="0" u="none" strike="noStrike" dirty="0">
                        <a:solidFill>
                          <a:schemeClr val="tx1"/>
                        </a:solidFill>
                        <a:effectLst/>
                        <a:latin typeface="+mj-lt"/>
                        <a:cs typeface="Arial" pitchFamily="34" charset="0"/>
                      </a:endParaRPr>
                    </a:p>
                  </a:txBody>
                  <a:tcPr marL="9525" marR="9525" marT="9525" marB="0" anchor="b"/>
                </a:tc>
                <a:tc>
                  <a:txBody>
                    <a:bodyPr/>
                    <a:lstStyle/>
                    <a:p>
                      <a:pPr algn="l" fontAlgn="ctr"/>
                      <a:r>
                        <a:rPr lang="en-US" sz="1700" b="0" i="0" u="none" strike="noStrike" dirty="0" smtClean="0">
                          <a:solidFill>
                            <a:schemeClr val="tx1"/>
                          </a:solidFill>
                          <a:effectLst/>
                          <a:latin typeface="+mj-lt"/>
                          <a:cs typeface="Arial" pitchFamily="34" charset="0"/>
                        </a:rPr>
                        <a:t>At Towne Lake Parkway</a:t>
                      </a:r>
                      <a:endParaRPr lang="en-US" sz="1700" b="0" i="0" u="none" strike="noStrike" dirty="0">
                        <a:solidFill>
                          <a:schemeClr val="tx1"/>
                        </a:solidFill>
                        <a:effectLst/>
                        <a:latin typeface="+mj-lt"/>
                        <a:cs typeface="Arial" pitchFamily="34" charset="0"/>
                      </a:endParaRPr>
                    </a:p>
                  </a:txBody>
                  <a:tcPr marL="9525" marR="9525" marT="9525" marB="0" anchor="ctr"/>
                </a:tc>
              </a:tr>
              <a:tr h="540550">
                <a:tc>
                  <a:txBody>
                    <a:bodyPr/>
                    <a:lstStyle/>
                    <a:p>
                      <a:pPr algn="l" fontAlgn="ctr"/>
                      <a:r>
                        <a:rPr lang="en-US" sz="1700" u="none" strike="noStrike" dirty="0">
                          <a:solidFill>
                            <a:schemeClr val="tx1"/>
                          </a:solidFill>
                          <a:effectLst/>
                          <a:latin typeface="+mj-lt"/>
                        </a:rPr>
                        <a:t>SR-92 @ </a:t>
                      </a:r>
                      <a:r>
                        <a:rPr lang="en-US" sz="1700" u="none" strike="noStrike" dirty="0" err="1">
                          <a:solidFill>
                            <a:schemeClr val="tx1"/>
                          </a:solidFill>
                          <a:effectLst/>
                          <a:latin typeface="+mj-lt"/>
                        </a:rPr>
                        <a:t>Trickum</a:t>
                      </a:r>
                      <a:r>
                        <a:rPr lang="en-US" sz="1700" u="none" strike="noStrike" dirty="0">
                          <a:solidFill>
                            <a:schemeClr val="tx1"/>
                          </a:solidFill>
                          <a:effectLst/>
                          <a:latin typeface="+mj-lt"/>
                        </a:rPr>
                        <a:t> Rd Intersection Improvement</a:t>
                      </a:r>
                      <a:endParaRPr lang="en-US" sz="1700" b="0" i="0" u="none" strike="noStrike" dirty="0">
                        <a:solidFill>
                          <a:schemeClr val="tx1"/>
                        </a:solidFill>
                        <a:effectLst/>
                        <a:latin typeface="+mj-lt"/>
                        <a:cs typeface="Arial" pitchFamily="34" charset="0"/>
                      </a:endParaRPr>
                    </a:p>
                  </a:txBody>
                  <a:tcPr marL="9525" marR="9525" marT="9525" marB="0" anchor="ctr"/>
                </a:tc>
                <a:tc>
                  <a:txBody>
                    <a:bodyPr/>
                    <a:lstStyle/>
                    <a:p>
                      <a:pPr algn="l" fontAlgn="ctr"/>
                      <a:r>
                        <a:rPr lang="en-US" sz="1700" u="none" strike="noStrike" dirty="0">
                          <a:solidFill>
                            <a:schemeClr val="tx1"/>
                          </a:solidFill>
                          <a:effectLst/>
                          <a:latin typeface="+mj-lt"/>
                        </a:rPr>
                        <a:t>At </a:t>
                      </a:r>
                      <a:r>
                        <a:rPr lang="en-US" sz="1700" u="none" strike="noStrike" dirty="0" err="1">
                          <a:solidFill>
                            <a:schemeClr val="tx1"/>
                          </a:solidFill>
                          <a:effectLst/>
                          <a:latin typeface="+mj-lt"/>
                        </a:rPr>
                        <a:t>Trickum</a:t>
                      </a:r>
                      <a:r>
                        <a:rPr lang="en-US" sz="1700" u="none" strike="noStrike" dirty="0">
                          <a:solidFill>
                            <a:schemeClr val="tx1"/>
                          </a:solidFill>
                          <a:effectLst/>
                          <a:latin typeface="+mj-lt"/>
                        </a:rPr>
                        <a:t> Rd</a:t>
                      </a:r>
                      <a:endParaRPr lang="en-US" sz="1700" b="0" i="0" u="none" strike="noStrike" dirty="0">
                        <a:solidFill>
                          <a:schemeClr val="tx1"/>
                        </a:solidFill>
                        <a:effectLst/>
                        <a:latin typeface="+mj-lt"/>
                        <a:cs typeface="Arial" pitchFamily="34" charset="0"/>
                      </a:endParaRPr>
                    </a:p>
                  </a:txBody>
                  <a:tcPr marL="9525" marR="9525" marT="9525" marB="0" anchor="ctr"/>
                </a:tc>
              </a:tr>
              <a:tr h="803359">
                <a:tc>
                  <a:txBody>
                    <a:bodyPr/>
                    <a:lstStyle/>
                    <a:p>
                      <a:pPr algn="l" fontAlgn="ctr"/>
                      <a:r>
                        <a:rPr lang="en-US" sz="1700" b="1" i="0" u="none" strike="noStrike" dirty="0" smtClean="0">
                          <a:solidFill>
                            <a:schemeClr val="tx1"/>
                          </a:solidFill>
                          <a:effectLst/>
                          <a:latin typeface="+mj-lt"/>
                          <a:cs typeface="Arial" pitchFamily="34" charset="0"/>
                        </a:rPr>
                        <a:t>Woodstock Rd @ Victory </a:t>
                      </a:r>
                      <a:r>
                        <a:rPr lang="en-US" sz="1700" b="1" i="0" u="none" strike="noStrike" dirty="0" err="1" smtClean="0">
                          <a:solidFill>
                            <a:schemeClr val="tx1"/>
                          </a:solidFill>
                          <a:effectLst/>
                          <a:latin typeface="+mj-lt"/>
                          <a:cs typeface="Arial" pitchFamily="34" charset="0"/>
                        </a:rPr>
                        <a:t>Dr</a:t>
                      </a:r>
                      <a:r>
                        <a:rPr lang="en-US" sz="1700" b="1" i="0" u="none" strike="noStrike" dirty="0" smtClean="0">
                          <a:solidFill>
                            <a:schemeClr val="tx1"/>
                          </a:solidFill>
                          <a:effectLst/>
                          <a:latin typeface="+mj-lt"/>
                          <a:cs typeface="Arial" pitchFamily="34" charset="0"/>
                        </a:rPr>
                        <a:t> Roundabout</a:t>
                      </a:r>
                      <a:endParaRPr lang="en-US" sz="1700" b="1" i="0" u="none" strike="noStrike" dirty="0">
                        <a:solidFill>
                          <a:schemeClr val="tx1"/>
                        </a:solidFill>
                        <a:effectLst/>
                        <a:latin typeface="+mj-lt"/>
                        <a:cs typeface="Arial" pitchFamily="34" charset="0"/>
                      </a:endParaRPr>
                    </a:p>
                  </a:txBody>
                  <a:tcPr marL="9525" marR="9525" marT="9525" marB="0" anchor="ctr"/>
                </a:tc>
                <a:tc>
                  <a:txBody>
                    <a:bodyPr/>
                    <a:lstStyle/>
                    <a:p>
                      <a:pPr algn="l" fontAlgn="ctr"/>
                      <a:r>
                        <a:rPr lang="en-US" sz="1700" b="0" i="0" u="none" strike="noStrike" dirty="0" smtClean="0">
                          <a:solidFill>
                            <a:schemeClr val="tx1"/>
                          </a:solidFill>
                          <a:effectLst/>
                          <a:latin typeface="+mj-lt"/>
                          <a:cs typeface="Arial" pitchFamily="34" charset="0"/>
                        </a:rPr>
                        <a:t>At Victory</a:t>
                      </a:r>
                      <a:r>
                        <a:rPr lang="en-US" sz="1700" b="0" i="0" u="none" strike="noStrike" baseline="0" dirty="0" smtClean="0">
                          <a:solidFill>
                            <a:schemeClr val="tx1"/>
                          </a:solidFill>
                          <a:effectLst/>
                          <a:latin typeface="+mj-lt"/>
                          <a:cs typeface="Arial" pitchFamily="34" charset="0"/>
                        </a:rPr>
                        <a:t> </a:t>
                      </a:r>
                      <a:r>
                        <a:rPr lang="en-US" sz="1700" b="0" i="0" u="none" strike="noStrike" baseline="0" dirty="0" err="1" smtClean="0">
                          <a:solidFill>
                            <a:schemeClr val="tx1"/>
                          </a:solidFill>
                          <a:effectLst/>
                          <a:latin typeface="+mj-lt"/>
                          <a:cs typeface="Arial" pitchFamily="34" charset="0"/>
                        </a:rPr>
                        <a:t>Dr</a:t>
                      </a:r>
                      <a:endParaRPr lang="en-US" sz="1700" b="0" i="0" u="none" strike="noStrike" dirty="0">
                        <a:solidFill>
                          <a:schemeClr val="tx1"/>
                        </a:solidFill>
                        <a:effectLst/>
                        <a:latin typeface="+mj-lt"/>
                        <a:cs typeface="Arial" pitchFamily="34" charset="0"/>
                      </a:endParaRPr>
                    </a:p>
                  </a:txBody>
                  <a:tcPr marL="9525" marR="9525" marT="9525" marB="0" anchor="ctr"/>
                </a:tc>
              </a:tr>
            </a:tbl>
          </a:graphicData>
        </a:graphic>
      </p:graphicFrame>
    </p:spTree>
    <p:extLst>
      <p:ext uri="{BB962C8B-B14F-4D97-AF65-F5344CB8AC3E}">
        <p14:creationId xmlns:p14="http://schemas.microsoft.com/office/powerpoint/2010/main" val="238433237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3999" y="152400"/>
            <a:ext cx="7524485" cy="808038"/>
          </a:xfrm>
        </p:spPr>
        <p:txBody>
          <a:bodyPr/>
          <a:lstStyle/>
          <a:p>
            <a:r>
              <a:rPr lang="en-US" dirty="0" smtClean="0">
                <a:solidFill>
                  <a:schemeClr val="tx2"/>
                </a:solidFill>
                <a:latin typeface="Arial" panose="020B0604020202020204" pitchFamily="34" charset="0"/>
                <a:cs typeface="Arial" panose="020B0604020202020204" pitchFamily="34" charset="0"/>
              </a:rPr>
              <a:t>Safety Improvements and Bridge Upgrades </a:t>
            </a:r>
            <a:endParaRPr lang="en-US" dirty="0">
              <a:solidFill>
                <a:schemeClr val="tx2"/>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22787"/>
          <a:stretch/>
        </p:blipFill>
        <p:spPr>
          <a:xfrm>
            <a:off x="1359165" y="1124066"/>
            <a:ext cx="5805939" cy="5394344"/>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77500" t="42762" r="7788" b="16090"/>
          <a:stretch/>
        </p:blipFill>
        <p:spPr>
          <a:xfrm>
            <a:off x="7188550" y="3159275"/>
            <a:ext cx="1674096" cy="3359135"/>
          </a:xfrm>
          <a:prstGeom prst="rect">
            <a:avLst/>
          </a:prstGeom>
        </p:spPr>
      </p:pic>
    </p:spTree>
    <p:extLst>
      <p:ext uri="{BB962C8B-B14F-4D97-AF65-F5344CB8AC3E}">
        <p14:creationId xmlns:p14="http://schemas.microsoft.com/office/powerpoint/2010/main" val="417345233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tx2"/>
                </a:solidFill>
                <a:latin typeface="Arial" panose="020B0604020202020204" pitchFamily="34" charset="0"/>
                <a:cs typeface="Arial" panose="020B0604020202020204" pitchFamily="34" charset="0"/>
              </a:rPr>
              <a:t>Safety Improvements and Bridge </a:t>
            </a:r>
            <a:r>
              <a:rPr lang="en-US" dirty="0" smtClean="0">
                <a:solidFill>
                  <a:schemeClr val="tx2"/>
                </a:solidFill>
                <a:latin typeface="Arial" panose="020B0604020202020204" pitchFamily="34" charset="0"/>
                <a:cs typeface="Arial" panose="020B0604020202020204" pitchFamily="34" charset="0"/>
              </a:rPr>
              <a:t>Upgrades </a:t>
            </a:r>
            <a:r>
              <a:rPr lang="en-US" dirty="0" smtClean="0">
                <a:solidFill>
                  <a:schemeClr val="tx2"/>
                </a:solidFill>
              </a:rPr>
              <a:t>– </a:t>
            </a:r>
            <a:r>
              <a:rPr lang="en-US" dirty="0" smtClean="0">
                <a:solidFill>
                  <a:schemeClr val="tx2"/>
                </a:solidFill>
                <a:latin typeface="Arial" panose="020B0604020202020204" pitchFamily="34" charset="0"/>
                <a:cs typeface="Arial" panose="020B0604020202020204" pitchFamily="34" charset="0"/>
              </a:rPr>
              <a:t>Tier 1</a:t>
            </a:r>
            <a:endParaRPr lang="en-US" dirty="0">
              <a:solidFill>
                <a:schemeClr val="tx2"/>
              </a:solidFill>
              <a:latin typeface="Arial" panose="020B0604020202020204" pitchFamily="34" charset="0"/>
              <a:cs typeface="Arial" panose="020B060402020202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770383806"/>
              </p:ext>
            </p:extLst>
          </p:nvPr>
        </p:nvGraphicFramePr>
        <p:xfrm>
          <a:off x="1447800" y="1143000"/>
          <a:ext cx="7467600" cy="4522965"/>
        </p:xfrm>
        <a:graphic>
          <a:graphicData uri="http://schemas.openxmlformats.org/drawingml/2006/table">
            <a:tbl>
              <a:tblPr firstRow="1" firstCol="1" bandRow="1">
                <a:tableStyleId>{B301B821-A1FF-4177-AEE7-76D212191A09}</a:tableStyleId>
              </a:tblPr>
              <a:tblGrid>
                <a:gridCol w="3581400"/>
                <a:gridCol w="3886200"/>
              </a:tblGrid>
              <a:tr h="476198">
                <a:tc>
                  <a:txBody>
                    <a:bodyPr/>
                    <a:lstStyle/>
                    <a:p>
                      <a:pPr algn="l" fontAlgn="ctr"/>
                      <a:r>
                        <a:rPr lang="en-US" sz="1900" u="none" strike="noStrike" dirty="0">
                          <a:effectLst/>
                        </a:rPr>
                        <a:t>Name</a:t>
                      </a:r>
                      <a:endParaRPr lang="en-US" sz="1900" b="1" i="0" u="none" strike="noStrike" dirty="0">
                        <a:solidFill>
                          <a:schemeClr val="bg1"/>
                        </a:solidFill>
                        <a:effectLst/>
                        <a:latin typeface="Arial" pitchFamily="34" charset="0"/>
                        <a:cs typeface="Arial" pitchFamily="34" charset="0"/>
                      </a:endParaRPr>
                    </a:p>
                  </a:txBody>
                  <a:tcPr marL="9525" marR="9525" marT="9525" marB="0" anchor="ctr"/>
                </a:tc>
                <a:tc>
                  <a:txBody>
                    <a:bodyPr/>
                    <a:lstStyle/>
                    <a:p>
                      <a:pPr algn="l" fontAlgn="ctr"/>
                      <a:r>
                        <a:rPr lang="en-US" sz="1900" u="none" strike="noStrike" dirty="0" smtClean="0">
                          <a:effectLst/>
                        </a:rPr>
                        <a:t>Location</a:t>
                      </a:r>
                      <a:endParaRPr lang="en-US" sz="1900" u="none" strike="noStrike" dirty="0" smtClean="0">
                        <a:effectLst/>
                        <a:latin typeface="Arial" pitchFamily="34" charset="0"/>
                        <a:cs typeface="Arial" pitchFamily="34" charset="0"/>
                      </a:endParaRPr>
                    </a:p>
                  </a:txBody>
                  <a:tcPr marL="9525" marR="9525" marT="9525" marB="0" anchor="ctr"/>
                </a:tc>
              </a:tr>
              <a:tr h="540550">
                <a:tc>
                  <a:txBody>
                    <a:bodyPr/>
                    <a:lstStyle/>
                    <a:p>
                      <a:pPr algn="l" fontAlgn="b"/>
                      <a:r>
                        <a:rPr lang="en-US" sz="1700" u="none" strike="noStrike" dirty="0">
                          <a:effectLst/>
                        </a:rPr>
                        <a:t>SR-20 Safety Improvements</a:t>
                      </a:r>
                      <a:endParaRPr lang="en-US" sz="1700" b="0" i="0" u="none" strike="noStrike" dirty="0">
                        <a:solidFill>
                          <a:schemeClr val="tx1">
                            <a:lumMod val="75000"/>
                            <a:lumOff val="25000"/>
                          </a:schemeClr>
                        </a:solidFill>
                        <a:effectLst/>
                        <a:latin typeface="Arial" pitchFamily="34" charset="0"/>
                        <a:cs typeface="Arial" pitchFamily="34" charset="0"/>
                      </a:endParaRPr>
                    </a:p>
                  </a:txBody>
                  <a:tcPr marL="9525" marR="9525" marT="9525" marB="0" anchor="ctr"/>
                </a:tc>
                <a:tc>
                  <a:txBody>
                    <a:bodyPr/>
                    <a:lstStyle/>
                    <a:p>
                      <a:pPr algn="l" fontAlgn="ctr"/>
                      <a:r>
                        <a:rPr lang="en-US" sz="1700" u="none" strike="noStrike">
                          <a:effectLst/>
                        </a:rPr>
                        <a:t>From SR-5 @ SR-140 to Etowah River</a:t>
                      </a:r>
                      <a:endParaRPr lang="en-US" sz="1700" b="0" i="0" u="none" strike="noStrike">
                        <a:solidFill>
                          <a:schemeClr val="tx1">
                            <a:lumMod val="75000"/>
                            <a:lumOff val="25000"/>
                          </a:schemeClr>
                        </a:solidFill>
                        <a:effectLst/>
                        <a:latin typeface="Arial" pitchFamily="34" charset="0"/>
                        <a:cs typeface="Arial" pitchFamily="34" charset="0"/>
                      </a:endParaRPr>
                    </a:p>
                  </a:txBody>
                  <a:tcPr marL="9525" marR="9525" marT="9525" marB="0" anchor="ctr"/>
                </a:tc>
              </a:tr>
              <a:tr h="540550">
                <a:tc>
                  <a:txBody>
                    <a:bodyPr/>
                    <a:lstStyle/>
                    <a:p>
                      <a:pPr algn="l" fontAlgn="b"/>
                      <a:r>
                        <a:rPr lang="en-US" sz="1700" u="none" strike="noStrike" dirty="0">
                          <a:effectLst/>
                        </a:rPr>
                        <a:t>Safety Improvements on SR </a:t>
                      </a:r>
                      <a:r>
                        <a:rPr lang="en-US" sz="1700" u="none" strike="noStrike" dirty="0" smtClean="0">
                          <a:effectLst/>
                        </a:rPr>
                        <a:t>92</a:t>
                      </a:r>
                      <a:endParaRPr lang="en-US" sz="1700" b="0" i="0" u="none" strike="noStrike" dirty="0">
                        <a:solidFill>
                          <a:schemeClr val="tx1">
                            <a:lumMod val="75000"/>
                            <a:lumOff val="25000"/>
                          </a:schemeClr>
                        </a:solidFill>
                        <a:effectLst/>
                        <a:latin typeface="Arial" pitchFamily="34" charset="0"/>
                        <a:cs typeface="Arial" pitchFamily="34" charset="0"/>
                      </a:endParaRPr>
                    </a:p>
                  </a:txBody>
                  <a:tcPr marL="9525" marR="9525" marT="9525" marB="0" anchor="ctr"/>
                </a:tc>
                <a:tc>
                  <a:txBody>
                    <a:bodyPr/>
                    <a:lstStyle/>
                    <a:p>
                      <a:pPr algn="l" fontAlgn="ctr"/>
                      <a:r>
                        <a:rPr lang="en-US" sz="1700" u="none" strike="noStrike">
                          <a:effectLst/>
                        </a:rPr>
                        <a:t>From Wade Green Rd NW to Bells Ferry Rd</a:t>
                      </a:r>
                      <a:endParaRPr lang="en-US" sz="1700" b="0" i="0" u="none" strike="noStrike">
                        <a:solidFill>
                          <a:schemeClr val="tx1">
                            <a:lumMod val="75000"/>
                            <a:lumOff val="25000"/>
                          </a:schemeClr>
                        </a:solidFill>
                        <a:effectLst/>
                        <a:latin typeface="Arial" pitchFamily="34" charset="0"/>
                        <a:cs typeface="Arial" pitchFamily="34" charset="0"/>
                      </a:endParaRPr>
                    </a:p>
                  </a:txBody>
                  <a:tcPr marL="9525" marR="9525" marT="9525" marB="0" anchor="ctr"/>
                </a:tc>
              </a:tr>
              <a:tr h="277741">
                <a:tc>
                  <a:txBody>
                    <a:bodyPr/>
                    <a:lstStyle/>
                    <a:p>
                      <a:pPr algn="l" fontAlgn="b"/>
                      <a:r>
                        <a:rPr lang="en-US" sz="1700" u="none" strike="noStrike" dirty="0">
                          <a:effectLst/>
                        </a:rPr>
                        <a:t>SR-20 Safety Improvements</a:t>
                      </a:r>
                      <a:endParaRPr lang="en-US" sz="1700" b="0" i="0" u="none" strike="noStrike" dirty="0">
                        <a:solidFill>
                          <a:schemeClr val="tx1">
                            <a:lumMod val="75000"/>
                            <a:lumOff val="25000"/>
                          </a:schemeClr>
                        </a:solidFill>
                        <a:effectLst/>
                        <a:latin typeface="Arial" pitchFamily="34" charset="0"/>
                        <a:cs typeface="Arial" pitchFamily="34" charset="0"/>
                      </a:endParaRPr>
                    </a:p>
                  </a:txBody>
                  <a:tcPr marL="9525" marR="9525" marT="9525" marB="0" anchor="ctr"/>
                </a:tc>
                <a:tc>
                  <a:txBody>
                    <a:bodyPr/>
                    <a:lstStyle/>
                    <a:p>
                      <a:pPr algn="l" fontAlgn="ctr"/>
                      <a:r>
                        <a:rPr lang="en-US" sz="1700" u="none" strike="noStrike">
                          <a:effectLst/>
                        </a:rPr>
                        <a:t>From Union Hill Rd to I-575</a:t>
                      </a:r>
                      <a:endParaRPr lang="en-US" sz="1700" b="0" i="0" u="none" strike="noStrike">
                        <a:solidFill>
                          <a:schemeClr val="tx1">
                            <a:lumMod val="75000"/>
                            <a:lumOff val="25000"/>
                          </a:schemeClr>
                        </a:solidFill>
                        <a:effectLst/>
                        <a:latin typeface="Arial" pitchFamily="34" charset="0"/>
                        <a:cs typeface="Arial" pitchFamily="34" charset="0"/>
                      </a:endParaRPr>
                    </a:p>
                  </a:txBody>
                  <a:tcPr marL="9525" marR="9525" marT="9525" marB="0" anchor="ctr"/>
                </a:tc>
              </a:tr>
              <a:tr h="540550">
                <a:tc>
                  <a:txBody>
                    <a:bodyPr/>
                    <a:lstStyle/>
                    <a:p>
                      <a:pPr algn="l" fontAlgn="b"/>
                      <a:r>
                        <a:rPr lang="en-US" sz="1700" u="none" strike="noStrike" dirty="0">
                          <a:effectLst/>
                        </a:rPr>
                        <a:t>Safety Improvements on SR </a:t>
                      </a:r>
                      <a:r>
                        <a:rPr lang="en-US" sz="1700" u="none" strike="noStrike" dirty="0" smtClean="0">
                          <a:effectLst/>
                        </a:rPr>
                        <a:t>92</a:t>
                      </a:r>
                      <a:endParaRPr lang="en-US" sz="1700" b="0" i="0" u="none" strike="noStrike" dirty="0">
                        <a:solidFill>
                          <a:schemeClr val="tx1">
                            <a:lumMod val="75000"/>
                            <a:lumOff val="25000"/>
                          </a:schemeClr>
                        </a:solidFill>
                        <a:effectLst/>
                        <a:latin typeface="Arial" pitchFamily="34" charset="0"/>
                        <a:cs typeface="Arial" pitchFamily="34" charset="0"/>
                      </a:endParaRPr>
                    </a:p>
                  </a:txBody>
                  <a:tcPr marL="9525" marR="9525" marT="9525" marB="0" anchor="ctr"/>
                </a:tc>
                <a:tc>
                  <a:txBody>
                    <a:bodyPr/>
                    <a:lstStyle/>
                    <a:p>
                      <a:pPr algn="l" fontAlgn="ctr"/>
                      <a:r>
                        <a:rPr lang="en-US" sz="1700" u="none" strike="noStrike">
                          <a:effectLst/>
                        </a:rPr>
                        <a:t>From Bascomb Carmel Rd to Main St</a:t>
                      </a:r>
                      <a:endParaRPr lang="en-US" sz="1700" b="0" i="0" u="none" strike="noStrike">
                        <a:solidFill>
                          <a:schemeClr val="tx1">
                            <a:lumMod val="75000"/>
                            <a:lumOff val="25000"/>
                          </a:schemeClr>
                        </a:solidFill>
                        <a:effectLst/>
                        <a:latin typeface="Arial" pitchFamily="34" charset="0"/>
                        <a:cs typeface="Arial" pitchFamily="34" charset="0"/>
                      </a:endParaRPr>
                    </a:p>
                  </a:txBody>
                  <a:tcPr marL="9525" marR="9525" marT="9525" marB="0" anchor="ctr"/>
                </a:tc>
              </a:tr>
              <a:tr h="277741">
                <a:tc>
                  <a:txBody>
                    <a:bodyPr/>
                    <a:lstStyle/>
                    <a:p>
                      <a:pPr algn="l" fontAlgn="b"/>
                      <a:r>
                        <a:rPr lang="en-US" sz="1700" u="none" strike="noStrike" dirty="0">
                          <a:effectLst/>
                        </a:rPr>
                        <a:t>Safety Improvements on Arnold Mill </a:t>
                      </a:r>
                      <a:r>
                        <a:rPr lang="en-US" sz="1700" u="none" strike="noStrike" dirty="0" smtClean="0">
                          <a:effectLst/>
                        </a:rPr>
                        <a:t>Rd</a:t>
                      </a:r>
                      <a:endParaRPr lang="en-US" sz="1700" b="0" i="0" u="none" strike="noStrike" dirty="0">
                        <a:solidFill>
                          <a:schemeClr val="tx1">
                            <a:lumMod val="75000"/>
                            <a:lumOff val="25000"/>
                          </a:schemeClr>
                        </a:solidFill>
                        <a:effectLst/>
                        <a:latin typeface="Arial" pitchFamily="34" charset="0"/>
                        <a:cs typeface="Arial" pitchFamily="34" charset="0"/>
                      </a:endParaRPr>
                    </a:p>
                  </a:txBody>
                  <a:tcPr marL="9525" marR="9525" marT="9525" marB="0" anchor="ctr"/>
                </a:tc>
                <a:tc>
                  <a:txBody>
                    <a:bodyPr/>
                    <a:lstStyle/>
                    <a:p>
                      <a:pPr algn="l" fontAlgn="ctr"/>
                      <a:r>
                        <a:rPr lang="en-US" sz="1700" u="none" strike="noStrike">
                          <a:effectLst/>
                        </a:rPr>
                        <a:t>From Towne Lake Pkwy to Main St</a:t>
                      </a:r>
                      <a:endParaRPr lang="en-US" sz="1700" b="0" i="0" u="none" strike="noStrike">
                        <a:solidFill>
                          <a:schemeClr val="tx1">
                            <a:lumMod val="75000"/>
                            <a:lumOff val="25000"/>
                          </a:schemeClr>
                        </a:solidFill>
                        <a:effectLst/>
                        <a:latin typeface="Arial" pitchFamily="34" charset="0"/>
                        <a:cs typeface="Arial" pitchFamily="34" charset="0"/>
                      </a:endParaRPr>
                    </a:p>
                  </a:txBody>
                  <a:tcPr marL="9525" marR="9525" marT="9525" marB="0" anchor="ctr"/>
                </a:tc>
              </a:tr>
              <a:tr h="525726">
                <a:tc>
                  <a:txBody>
                    <a:bodyPr/>
                    <a:lstStyle/>
                    <a:p>
                      <a:pPr algn="l" fontAlgn="b"/>
                      <a:r>
                        <a:rPr lang="en-US" sz="1700" u="none" strike="noStrike" dirty="0">
                          <a:effectLst/>
                        </a:rPr>
                        <a:t>Safety Improvements on SR </a:t>
                      </a:r>
                      <a:r>
                        <a:rPr lang="en-US" sz="1700" u="none" strike="noStrike" dirty="0" smtClean="0">
                          <a:effectLst/>
                        </a:rPr>
                        <a:t>92</a:t>
                      </a:r>
                      <a:endParaRPr lang="en-US" sz="1700" b="0" i="0" u="none" strike="noStrike" dirty="0">
                        <a:solidFill>
                          <a:schemeClr val="tx1">
                            <a:lumMod val="75000"/>
                            <a:lumOff val="25000"/>
                          </a:schemeClr>
                        </a:solidFill>
                        <a:effectLst/>
                        <a:latin typeface="Arial" pitchFamily="34" charset="0"/>
                        <a:cs typeface="Arial" pitchFamily="34" charset="0"/>
                      </a:endParaRPr>
                    </a:p>
                  </a:txBody>
                  <a:tcPr marL="9525" marR="9525" marT="9525" marB="0" anchor="ctr"/>
                </a:tc>
                <a:tc>
                  <a:txBody>
                    <a:bodyPr/>
                    <a:lstStyle/>
                    <a:p>
                      <a:pPr algn="l" fontAlgn="ctr"/>
                      <a:r>
                        <a:rPr lang="en-US" sz="1700" u="none" strike="noStrike" dirty="0">
                          <a:effectLst/>
                        </a:rPr>
                        <a:t>From </a:t>
                      </a:r>
                      <a:r>
                        <a:rPr lang="en-US" sz="1700" u="none" strike="noStrike" dirty="0" err="1">
                          <a:effectLst/>
                        </a:rPr>
                        <a:t>Neese</a:t>
                      </a:r>
                      <a:r>
                        <a:rPr lang="en-US" sz="1700" u="none" strike="noStrike" dirty="0">
                          <a:effectLst/>
                        </a:rPr>
                        <a:t> Rd to </a:t>
                      </a:r>
                      <a:r>
                        <a:rPr lang="en-US" sz="1700" u="none" strike="noStrike" dirty="0" err="1">
                          <a:effectLst/>
                        </a:rPr>
                        <a:t>Trickum</a:t>
                      </a:r>
                      <a:r>
                        <a:rPr lang="en-US" sz="1700" u="none" strike="noStrike" dirty="0">
                          <a:effectLst/>
                        </a:rPr>
                        <a:t> Rd</a:t>
                      </a:r>
                      <a:endParaRPr lang="en-US" sz="1700" b="0" i="0" u="none" strike="noStrike" dirty="0">
                        <a:solidFill>
                          <a:schemeClr val="tx1">
                            <a:lumMod val="75000"/>
                            <a:lumOff val="25000"/>
                          </a:schemeClr>
                        </a:solidFill>
                        <a:effectLst/>
                        <a:latin typeface="Arial" pitchFamily="34" charset="0"/>
                        <a:cs typeface="Arial" pitchFamily="34" charset="0"/>
                      </a:endParaRPr>
                    </a:p>
                  </a:txBody>
                  <a:tcPr marL="9525" marR="9525" marT="9525" marB="0" anchor="ctr"/>
                </a:tc>
              </a:tr>
              <a:tr h="803359">
                <a:tc>
                  <a:txBody>
                    <a:bodyPr/>
                    <a:lstStyle/>
                    <a:p>
                      <a:pPr algn="l" fontAlgn="b"/>
                      <a:r>
                        <a:rPr lang="en-US" sz="1700" u="none" strike="noStrike" dirty="0">
                          <a:effectLst/>
                        </a:rPr>
                        <a:t>Safety Improvements on </a:t>
                      </a:r>
                      <a:r>
                        <a:rPr lang="en-US" sz="1700" u="none" strike="noStrike" dirty="0" smtClean="0">
                          <a:effectLst/>
                        </a:rPr>
                        <a:t>Hickory Rd</a:t>
                      </a:r>
                      <a:endParaRPr lang="en-US" sz="1700" b="0" i="0" u="none" strike="noStrike" dirty="0">
                        <a:solidFill>
                          <a:schemeClr val="tx1">
                            <a:lumMod val="75000"/>
                            <a:lumOff val="25000"/>
                          </a:schemeClr>
                        </a:solidFill>
                        <a:effectLst/>
                        <a:latin typeface="Arial" pitchFamily="34" charset="0"/>
                        <a:cs typeface="Arial" pitchFamily="34" charset="0"/>
                      </a:endParaRPr>
                    </a:p>
                  </a:txBody>
                  <a:tcPr marL="9525" marR="9525" marT="9525" marB="0" anchor="ctr"/>
                </a:tc>
                <a:tc>
                  <a:txBody>
                    <a:bodyPr/>
                    <a:lstStyle/>
                    <a:p>
                      <a:pPr algn="l" fontAlgn="ctr"/>
                      <a:r>
                        <a:rPr lang="en-US" sz="1700" u="none" strike="noStrike">
                          <a:effectLst/>
                        </a:rPr>
                        <a:t>From Little Rd to SR 140</a:t>
                      </a:r>
                      <a:endParaRPr lang="en-US" sz="1700" b="0" i="0" u="none" strike="noStrike">
                        <a:solidFill>
                          <a:schemeClr val="tx1">
                            <a:lumMod val="75000"/>
                            <a:lumOff val="25000"/>
                          </a:schemeClr>
                        </a:solidFill>
                        <a:effectLst/>
                        <a:latin typeface="Arial" pitchFamily="34" charset="0"/>
                        <a:cs typeface="Arial" pitchFamily="34" charset="0"/>
                      </a:endParaRPr>
                    </a:p>
                  </a:txBody>
                  <a:tcPr marL="9525" marR="9525" marT="9525" marB="0" anchor="ctr"/>
                </a:tc>
              </a:tr>
              <a:tr h="540550">
                <a:tc>
                  <a:txBody>
                    <a:bodyPr/>
                    <a:lstStyle/>
                    <a:p>
                      <a:pPr algn="l" fontAlgn="b"/>
                      <a:r>
                        <a:rPr lang="en-US" sz="1700" u="none" strike="noStrike" dirty="0">
                          <a:effectLst/>
                        </a:rPr>
                        <a:t>Safety Improvements on E Cherokee </a:t>
                      </a:r>
                      <a:r>
                        <a:rPr lang="en-US" sz="1700" u="none" strike="noStrike" dirty="0" err="1" smtClean="0">
                          <a:effectLst/>
                        </a:rPr>
                        <a:t>Dr</a:t>
                      </a:r>
                      <a:endParaRPr lang="en-US" sz="1700" b="0" i="0" u="none" strike="noStrike" dirty="0">
                        <a:solidFill>
                          <a:schemeClr val="tx1">
                            <a:lumMod val="75000"/>
                            <a:lumOff val="25000"/>
                          </a:schemeClr>
                        </a:solidFill>
                        <a:effectLst/>
                        <a:latin typeface="Arial" pitchFamily="34" charset="0"/>
                        <a:cs typeface="Arial" pitchFamily="34" charset="0"/>
                      </a:endParaRPr>
                    </a:p>
                  </a:txBody>
                  <a:tcPr marL="9525" marR="9525" marT="9525" marB="0" anchor="ctr"/>
                </a:tc>
                <a:tc>
                  <a:txBody>
                    <a:bodyPr/>
                    <a:lstStyle/>
                    <a:p>
                      <a:pPr algn="l" fontAlgn="ctr"/>
                      <a:r>
                        <a:rPr lang="en-US" sz="1700" u="none" strike="noStrike" dirty="0">
                          <a:effectLst/>
                        </a:rPr>
                        <a:t>From Hickory Rd to SR 140</a:t>
                      </a:r>
                      <a:endParaRPr lang="en-US" sz="1700" b="0" i="0" u="none" strike="noStrike" dirty="0">
                        <a:solidFill>
                          <a:schemeClr val="tx1">
                            <a:lumMod val="75000"/>
                            <a:lumOff val="25000"/>
                          </a:schemeClr>
                        </a:solidFill>
                        <a:effectLst/>
                        <a:latin typeface="Arial" pitchFamily="34" charset="0"/>
                        <a:cs typeface="Arial" pitchFamily="34" charset="0"/>
                      </a:endParaRPr>
                    </a:p>
                  </a:txBody>
                  <a:tcPr marL="9525" marR="9525" marT="9525" marB="0" anchor="ctr"/>
                </a:tc>
              </a:tr>
            </a:tbl>
          </a:graphicData>
        </a:graphic>
      </p:graphicFrame>
      <p:sp>
        <p:nvSpPr>
          <p:cNvPr id="4" name="Content Placeholder 2"/>
          <p:cNvSpPr>
            <a:spLocks noGrp="1"/>
          </p:cNvSpPr>
          <p:nvPr>
            <p:ph idx="1"/>
          </p:nvPr>
        </p:nvSpPr>
        <p:spPr>
          <a:xfrm>
            <a:off x="1447800" y="5791200"/>
            <a:ext cx="7391400" cy="609600"/>
          </a:xfrm>
        </p:spPr>
        <p:txBody>
          <a:bodyPr>
            <a:normAutofit fontScale="70000" lnSpcReduction="20000"/>
          </a:bodyPr>
          <a:lstStyle/>
          <a:p>
            <a:pPr>
              <a:spcBef>
                <a:spcPts val="1800"/>
              </a:spcBef>
              <a:buFont typeface="Wingdings" panose="05000000000000000000" pitchFamily="2" charset="2"/>
              <a:buChar char="§"/>
            </a:pPr>
            <a:r>
              <a:rPr lang="en-US" dirty="0" smtClean="0">
                <a:solidFill>
                  <a:schemeClr val="tx2"/>
                </a:solidFill>
              </a:rPr>
              <a:t>Safety Improvements typically include enhancements such as roadway realignment, traffic calming, turn lanes, rebuilding intersections etc.</a:t>
            </a:r>
            <a:endParaRPr lang="en-US" dirty="0"/>
          </a:p>
        </p:txBody>
      </p:sp>
    </p:spTree>
    <p:extLst>
      <p:ext uri="{BB962C8B-B14F-4D97-AF65-F5344CB8AC3E}">
        <p14:creationId xmlns:p14="http://schemas.microsoft.com/office/powerpoint/2010/main" val="18257779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dirty="0" smtClean="0">
                <a:solidFill>
                  <a:schemeClr val="tx2"/>
                </a:solidFill>
                <a:latin typeface="Arial" panose="020B0604020202020204" pitchFamily="34" charset="0"/>
                <a:cs typeface="Arial" panose="020B0604020202020204" pitchFamily="34" charset="0"/>
              </a:rPr>
              <a:t>Project Team</a:t>
            </a:r>
            <a:endParaRPr lang="en-US" dirty="0">
              <a:solidFill>
                <a:schemeClr val="tx2"/>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pPr>
              <a:lnSpc>
                <a:spcPct val="150000"/>
              </a:lnSpc>
              <a:buFont typeface="Wingdings" pitchFamily="2" charset="2"/>
              <a:buChar char="§"/>
            </a:pPr>
            <a:r>
              <a:rPr lang="en-US" dirty="0" smtClean="0">
                <a:solidFill>
                  <a:schemeClr val="tx2"/>
                </a:solidFill>
              </a:rPr>
              <a:t>Parsons Brinckerhoff (PB)</a:t>
            </a:r>
          </a:p>
          <a:p>
            <a:pPr>
              <a:lnSpc>
                <a:spcPct val="150000"/>
              </a:lnSpc>
              <a:buFont typeface="Wingdings" pitchFamily="2" charset="2"/>
              <a:buChar char="§"/>
            </a:pPr>
            <a:r>
              <a:rPr lang="en-US" dirty="0" smtClean="0">
                <a:solidFill>
                  <a:schemeClr val="tx2"/>
                </a:solidFill>
              </a:rPr>
              <a:t>Metro Planning and Engineering, Inc. (MPE)</a:t>
            </a:r>
          </a:p>
          <a:p>
            <a:pPr lvl="1">
              <a:lnSpc>
                <a:spcPct val="150000"/>
              </a:lnSpc>
              <a:buFont typeface="Symbol" pitchFamily="18" charset="2"/>
              <a:buChar char="-"/>
            </a:pPr>
            <a:r>
              <a:rPr lang="en-US" dirty="0" smtClean="0">
                <a:solidFill>
                  <a:schemeClr val="tx2"/>
                </a:solidFill>
              </a:rPr>
              <a:t>Travel Demand Modeling</a:t>
            </a:r>
          </a:p>
          <a:p>
            <a:pPr lvl="1">
              <a:lnSpc>
                <a:spcPct val="150000"/>
              </a:lnSpc>
              <a:buFont typeface="Symbol" pitchFamily="18" charset="2"/>
              <a:buChar char="-"/>
            </a:pPr>
            <a:r>
              <a:rPr lang="en-US" dirty="0" smtClean="0">
                <a:solidFill>
                  <a:schemeClr val="tx2"/>
                </a:solidFill>
              </a:rPr>
              <a:t>Transit</a:t>
            </a:r>
          </a:p>
          <a:p>
            <a:pPr>
              <a:lnSpc>
                <a:spcPct val="150000"/>
              </a:lnSpc>
              <a:buFont typeface="Wingdings" pitchFamily="2" charset="2"/>
              <a:buChar char="§"/>
            </a:pPr>
            <a:r>
              <a:rPr lang="en-US" dirty="0" smtClean="0">
                <a:solidFill>
                  <a:schemeClr val="tx2"/>
                </a:solidFill>
              </a:rPr>
              <a:t>Sycamore Consulting, Inc. (SCI)</a:t>
            </a:r>
          </a:p>
          <a:p>
            <a:pPr lvl="1">
              <a:lnSpc>
                <a:spcPct val="150000"/>
              </a:lnSpc>
              <a:buFont typeface="Symbol" pitchFamily="18" charset="2"/>
              <a:buChar char="-"/>
            </a:pPr>
            <a:r>
              <a:rPr lang="en-US" dirty="0" smtClean="0">
                <a:solidFill>
                  <a:schemeClr val="tx2"/>
                </a:solidFill>
              </a:rPr>
              <a:t>Stakeholder and Public Involvement</a:t>
            </a:r>
          </a:p>
          <a:p>
            <a:pPr>
              <a:lnSpc>
                <a:spcPct val="150000"/>
              </a:lnSpc>
              <a:buFont typeface="Wingdings" pitchFamily="2" charset="2"/>
              <a:buChar char="§"/>
            </a:pPr>
            <a:r>
              <a:rPr lang="en-US" dirty="0" smtClean="0">
                <a:solidFill>
                  <a:schemeClr val="tx2"/>
                </a:solidFill>
              </a:rPr>
              <a:t>County Project Manager</a:t>
            </a:r>
            <a:endParaRPr lang="en-US" dirty="0">
              <a:solidFill>
                <a:schemeClr val="tx2"/>
              </a:solidFill>
            </a:endParaRPr>
          </a:p>
          <a:p>
            <a:pPr lvl="1">
              <a:lnSpc>
                <a:spcPct val="150000"/>
              </a:lnSpc>
              <a:buFont typeface="Symbol" pitchFamily="18" charset="2"/>
              <a:buChar char="-"/>
            </a:pPr>
            <a:r>
              <a:rPr lang="en-US" dirty="0" smtClean="0">
                <a:solidFill>
                  <a:schemeClr val="tx2"/>
                </a:solidFill>
              </a:rPr>
              <a:t>Geoffrey E. Morton, P.E., Public Works Agency Director</a:t>
            </a:r>
            <a:endParaRPr lang="en-US" dirty="0">
              <a:solidFill>
                <a:schemeClr val="tx2"/>
              </a:solidFill>
            </a:endParaRPr>
          </a:p>
          <a:p>
            <a:pPr lvl="1">
              <a:lnSpc>
                <a:spcPct val="150000"/>
              </a:lnSpc>
              <a:buFont typeface="Symbol" pitchFamily="18" charset="2"/>
              <a:buChar char="-"/>
            </a:pPr>
            <a:endParaRPr lang="en-US" dirty="0" smtClean="0">
              <a:solidFill>
                <a:schemeClr val="tx2"/>
              </a:solidFill>
            </a:endParaRPr>
          </a:p>
        </p:txBody>
      </p:sp>
    </p:spTree>
    <p:extLst>
      <p:ext uri="{BB962C8B-B14F-4D97-AF65-F5344CB8AC3E}">
        <p14:creationId xmlns:p14="http://schemas.microsoft.com/office/powerpoint/2010/main" val="262299077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tx2"/>
                </a:solidFill>
                <a:latin typeface="Arial" panose="020B0604020202020204" pitchFamily="34" charset="0"/>
                <a:cs typeface="Arial" panose="020B0604020202020204" pitchFamily="34" charset="0"/>
              </a:rPr>
              <a:t>Safety Improvements and Bridge Upgrades </a:t>
            </a:r>
            <a:r>
              <a:rPr lang="en-US" dirty="0">
                <a:solidFill>
                  <a:schemeClr val="tx2"/>
                </a:solidFill>
              </a:rPr>
              <a:t>– </a:t>
            </a:r>
            <a:r>
              <a:rPr lang="en-US" dirty="0">
                <a:solidFill>
                  <a:schemeClr val="tx2"/>
                </a:solidFill>
                <a:latin typeface="Arial" panose="020B0604020202020204" pitchFamily="34" charset="0"/>
                <a:cs typeface="Arial" panose="020B0604020202020204" pitchFamily="34" charset="0"/>
              </a:rPr>
              <a:t>Tier </a:t>
            </a:r>
            <a:r>
              <a:rPr lang="en-US" dirty="0" smtClean="0">
                <a:solidFill>
                  <a:schemeClr val="tx2"/>
                </a:solidFill>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658980715"/>
              </p:ext>
            </p:extLst>
          </p:nvPr>
        </p:nvGraphicFramePr>
        <p:xfrm>
          <a:off x="1447800" y="1143000"/>
          <a:ext cx="7467600" cy="4524924"/>
        </p:xfrm>
        <a:graphic>
          <a:graphicData uri="http://schemas.openxmlformats.org/drawingml/2006/table">
            <a:tbl>
              <a:tblPr firstRow="1" firstCol="1" bandRow="1">
                <a:tableStyleId>{B301B821-A1FF-4177-AEE7-76D212191A09}</a:tableStyleId>
              </a:tblPr>
              <a:tblGrid>
                <a:gridCol w="3581400"/>
                <a:gridCol w="3886200"/>
              </a:tblGrid>
              <a:tr h="476198">
                <a:tc>
                  <a:txBody>
                    <a:bodyPr/>
                    <a:lstStyle/>
                    <a:p>
                      <a:pPr algn="l" fontAlgn="ctr"/>
                      <a:r>
                        <a:rPr lang="en-US" sz="1900" u="none" strike="noStrike" dirty="0">
                          <a:effectLst/>
                        </a:rPr>
                        <a:t>Name</a:t>
                      </a:r>
                      <a:endParaRPr lang="en-US" sz="1900" b="1" i="0" u="none" strike="noStrike" dirty="0">
                        <a:solidFill>
                          <a:schemeClr val="bg1"/>
                        </a:solidFill>
                        <a:effectLst/>
                        <a:latin typeface="Arial" pitchFamily="34" charset="0"/>
                        <a:cs typeface="Arial" pitchFamily="34" charset="0"/>
                      </a:endParaRPr>
                    </a:p>
                  </a:txBody>
                  <a:tcPr marL="9525" marR="9525" marT="9525" marB="0" anchor="ctr"/>
                </a:tc>
                <a:tc>
                  <a:txBody>
                    <a:bodyPr/>
                    <a:lstStyle/>
                    <a:p>
                      <a:pPr algn="l" fontAlgn="ctr"/>
                      <a:r>
                        <a:rPr lang="en-US" sz="1900" u="none" strike="noStrike" dirty="0" smtClean="0">
                          <a:effectLst/>
                        </a:rPr>
                        <a:t>Location</a:t>
                      </a:r>
                      <a:endParaRPr lang="en-US" sz="1900" u="none" strike="noStrike" dirty="0" smtClean="0">
                        <a:effectLst/>
                        <a:latin typeface="Arial" pitchFamily="34" charset="0"/>
                        <a:cs typeface="Arial" pitchFamily="34" charset="0"/>
                      </a:endParaRPr>
                    </a:p>
                  </a:txBody>
                  <a:tcPr marL="9525" marR="9525" marT="9525" marB="0" anchor="ctr"/>
                </a:tc>
              </a:tr>
              <a:tr h="540550">
                <a:tc>
                  <a:txBody>
                    <a:bodyPr/>
                    <a:lstStyle/>
                    <a:p>
                      <a:pPr algn="l" fontAlgn="b"/>
                      <a:r>
                        <a:rPr lang="en-US" sz="1700" u="none" strike="noStrike">
                          <a:effectLst/>
                        </a:rPr>
                        <a:t>Hames Rd - South Jett Rd Realignment</a:t>
                      </a:r>
                      <a:endParaRPr lang="en-US" sz="1700" b="0" i="0" u="none" strike="noStrike">
                        <a:solidFill>
                          <a:schemeClr val="tx1">
                            <a:lumMod val="75000"/>
                            <a:lumOff val="25000"/>
                          </a:schemeClr>
                        </a:solidFill>
                        <a:effectLst/>
                        <a:latin typeface="Arial" pitchFamily="34" charset="0"/>
                        <a:cs typeface="Arial" pitchFamily="34" charset="0"/>
                      </a:endParaRPr>
                    </a:p>
                  </a:txBody>
                  <a:tcPr marL="9525" marR="9525" marT="9525" marB="0" anchor="ctr"/>
                </a:tc>
                <a:tc>
                  <a:txBody>
                    <a:bodyPr/>
                    <a:lstStyle/>
                    <a:p>
                      <a:pPr algn="l" fontAlgn="ctr"/>
                      <a:r>
                        <a:rPr lang="en-US" sz="1700" u="none" strike="noStrike" dirty="0">
                          <a:effectLst/>
                        </a:rPr>
                        <a:t>From </a:t>
                      </a:r>
                      <a:r>
                        <a:rPr lang="en-US" sz="1700" u="none" strike="noStrike" dirty="0" smtClean="0">
                          <a:effectLst/>
                        </a:rPr>
                        <a:t>SR 92 to </a:t>
                      </a:r>
                      <a:r>
                        <a:rPr lang="en-US" sz="1700" u="none" strike="noStrike" dirty="0" err="1">
                          <a:effectLst/>
                        </a:rPr>
                        <a:t>Jamerson</a:t>
                      </a:r>
                      <a:r>
                        <a:rPr lang="en-US" sz="1700" u="none" strike="noStrike" dirty="0">
                          <a:effectLst/>
                        </a:rPr>
                        <a:t> Rd</a:t>
                      </a:r>
                      <a:endParaRPr lang="en-US" sz="1700" b="0" i="0" u="none" strike="noStrike" dirty="0">
                        <a:solidFill>
                          <a:schemeClr val="tx1">
                            <a:lumMod val="75000"/>
                            <a:lumOff val="25000"/>
                          </a:schemeClr>
                        </a:solidFill>
                        <a:effectLst/>
                        <a:latin typeface="Arial" pitchFamily="34" charset="0"/>
                        <a:cs typeface="Arial" pitchFamily="34" charset="0"/>
                      </a:endParaRPr>
                    </a:p>
                  </a:txBody>
                  <a:tcPr marL="9525" marR="9525" marT="9525" marB="0" anchor="ctr"/>
                </a:tc>
              </a:tr>
              <a:tr h="540550">
                <a:tc>
                  <a:txBody>
                    <a:bodyPr/>
                    <a:lstStyle/>
                    <a:p>
                      <a:pPr algn="l" fontAlgn="b"/>
                      <a:r>
                        <a:rPr lang="en-US" sz="1700" u="none" strike="noStrike">
                          <a:effectLst/>
                        </a:rPr>
                        <a:t>E Cherokee Dr Safety Improvements - II</a:t>
                      </a:r>
                      <a:endParaRPr lang="en-US" sz="1700" b="0" i="0" u="none" strike="noStrike">
                        <a:solidFill>
                          <a:schemeClr val="tx1">
                            <a:lumMod val="75000"/>
                            <a:lumOff val="25000"/>
                          </a:schemeClr>
                        </a:solidFill>
                        <a:effectLst/>
                        <a:latin typeface="Arial" pitchFamily="34" charset="0"/>
                        <a:cs typeface="Arial" pitchFamily="34" charset="0"/>
                      </a:endParaRPr>
                    </a:p>
                  </a:txBody>
                  <a:tcPr marL="9525" marR="9525" marT="9525" marB="0" anchor="ctr"/>
                </a:tc>
                <a:tc>
                  <a:txBody>
                    <a:bodyPr/>
                    <a:lstStyle/>
                    <a:p>
                      <a:pPr algn="l" fontAlgn="ctr"/>
                      <a:r>
                        <a:rPr lang="en-US" sz="1700" u="none" strike="noStrike" dirty="0">
                          <a:effectLst/>
                        </a:rPr>
                        <a:t>From S </a:t>
                      </a:r>
                      <a:r>
                        <a:rPr lang="en-US" sz="1700" u="none" strike="noStrike" dirty="0" smtClean="0">
                          <a:effectLst/>
                        </a:rPr>
                        <a:t>Sequoyah </a:t>
                      </a:r>
                      <a:r>
                        <a:rPr lang="en-US" sz="1700" u="none" strike="noStrike" dirty="0">
                          <a:effectLst/>
                        </a:rPr>
                        <a:t>Dr to </a:t>
                      </a:r>
                      <a:r>
                        <a:rPr lang="en-US" sz="1700" u="none" strike="noStrike" dirty="0" err="1">
                          <a:effectLst/>
                        </a:rPr>
                        <a:t>Ranchwood</a:t>
                      </a:r>
                      <a:r>
                        <a:rPr lang="en-US" sz="1700" u="none" strike="noStrike" dirty="0">
                          <a:effectLst/>
                        </a:rPr>
                        <a:t> </a:t>
                      </a:r>
                      <a:r>
                        <a:rPr lang="en-US" sz="1700" u="none" strike="noStrike" dirty="0" err="1">
                          <a:effectLst/>
                        </a:rPr>
                        <a:t>Trl</a:t>
                      </a:r>
                      <a:endParaRPr lang="en-US" sz="1700" b="0" i="0" u="none" strike="noStrike" dirty="0">
                        <a:solidFill>
                          <a:schemeClr val="tx1">
                            <a:lumMod val="75000"/>
                            <a:lumOff val="25000"/>
                          </a:schemeClr>
                        </a:solidFill>
                        <a:effectLst/>
                        <a:latin typeface="Arial" pitchFamily="34" charset="0"/>
                        <a:cs typeface="Arial" pitchFamily="34" charset="0"/>
                      </a:endParaRPr>
                    </a:p>
                  </a:txBody>
                  <a:tcPr marL="9525" marR="9525" marT="9525" marB="0" anchor="ctr"/>
                </a:tc>
              </a:tr>
              <a:tr h="277741">
                <a:tc>
                  <a:txBody>
                    <a:bodyPr/>
                    <a:lstStyle/>
                    <a:p>
                      <a:pPr algn="l" fontAlgn="b"/>
                      <a:r>
                        <a:rPr lang="en-US" sz="1700" u="none" strike="noStrike">
                          <a:effectLst/>
                        </a:rPr>
                        <a:t>SR-20 Safety Improvements</a:t>
                      </a:r>
                      <a:endParaRPr lang="en-US" sz="1700" b="0" i="0" u="none" strike="noStrike">
                        <a:solidFill>
                          <a:schemeClr val="tx1">
                            <a:lumMod val="75000"/>
                            <a:lumOff val="25000"/>
                          </a:schemeClr>
                        </a:solidFill>
                        <a:effectLst/>
                        <a:latin typeface="Arial" pitchFamily="34" charset="0"/>
                        <a:cs typeface="Arial" pitchFamily="34" charset="0"/>
                      </a:endParaRPr>
                    </a:p>
                  </a:txBody>
                  <a:tcPr marL="9525" marR="9525" marT="9525" marB="0" anchor="ctr"/>
                </a:tc>
                <a:tc>
                  <a:txBody>
                    <a:bodyPr/>
                    <a:lstStyle/>
                    <a:p>
                      <a:pPr algn="l" fontAlgn="ctr"/>
                      <a:r>
                        <a:rPr lang="en-US" sz="1700" u="none" strike="noStrike" dirty="0">
                          <a:effectLst/>
                        </a:rPr>
                        <a:t>From SR 108 to </a:t>
                      </a:r>
                      <a:r>
                        <a:rPr lang="en-US" sz="1700" u="none" strike="noStrike" dirty="0" smtClean="0">
                          <a:effectLst/>
                        </a:rPr>
                        <a:t>west </a:t>
                      </a:r>
                      <a:r>
                        <a:rPr lang="en-US" sz="1700" u="none" strike="noStrike" dirty="0">
                          <a:effectLst/>
                        </a:rPr>
                        <a:t>of Knox Bridge Rd</a:t>
                      </a:r>
                      <a:endParaRPr lang="en-US" sz="1700" b="0" i="0" u="none" strike="noStrike" dirty="0">
                        <a:solidFill>
                          <a:schemeClr val="tx1">
                            <a:lumMod val="75000"/>
                            <a:lumOff val="25000"/>
                          </a:schemeClr>
                        </a:solidFill>
                        <a:effectLst/>
                        <a:latin typeface="Arial" pitchFamily="34" charset="0"/>
                        <a:cs typeface="Arial" pitchFamily="34" charset="0"/>
                      </a:endParaRPr>
                    </a:p>
                  </a:txBody>
                  <a:tcPr marL="9525" marR="9525" marT="9525" marB="0" anchor="ctr"/>
                </a:tc>
              </a:tr>
              <a:tr h="540550">
                <a:tc>
                  <a:txBody>
                    <a:bodyPr/>
                    <a:lstStyle/>
                    <a:p>
                      <a:pPr algn="l" fontAlgn="b"/>
                      <a:r>
                        <a:rPr lang="pt-BR" sz="1700" u="none" strike="noStrike">
                          <a:effectLst/>
                        </a:rPr>
                        <a:t>SR-20 @ SR-5 @ Marietta Rd @ SR-140 Safety Improvement</a:t>
                      </a:r>
                      <a:endParaRPr lang="pt-BR" sz="1700" b="0" i="0" u="none" strike="noStrike">
                        <a:solidFill>
                          <a:schemeClr val="tx1">
                            <a:lumMod val="75000"/>
                            <a:lumOff val="25000"/>
                          </a:schemeClr>
                        </a:solidFill>
                        <a:effectLst/>
                        <a:latin typeface="Arial" pitchFamily="34" charset="0"/>
                        <a:cs typeface="Arial" pitchFamily="34" charset="0"/>
                      </a:endParaRPr>
                    </a:p>
                  </a:txBody>
                  <a:tcPr marL="9525" marR="9525" marT="9525" marB="0" anchor="ctr"/>
                </a:tc>
                <a:tc>
                  <a:txBody>
                    <a:bodyPr/>
                    <a:lstStyle/>
                    <a:p>
                      <a:pPr algn="l" fontAlgn="ctr"/>
                      <a:r>
                        <a:rPr lang="en-US" sz="1700" u="none" strike="noStrike" dirty="0">
                          <a:effectLst/>
                        </a:rPr>
                        <a:t>At SR-5</a:t>
                      </a:r>
                      <a:endParaRPr lang="en-US" sz="1700" b="0" i="0" u="none" strike="noStrike" dirty="0">
                        <a:solidFill>
                          <a:schemeClr val="tx1">
                            <a:lumMod val="75000"/>
                            <a:lumOff val="25000"/>
                          </a:schemeClr>
                        </a:solidFill>
                        <a:effectLst/>
                        <a:latin typeface="Arial" pitchFamily="34" charset="0"/>
                        <a:cs typeface="Arial" pitchFamily="34" charset="0"/>
                      </a:endParaRPr>
                    </a:p>
                  </a:txBody>
                  <a:tcPr marL="9525" marR="9525" marT="9525" marB="0" anchor="ctr"/>
                </a:tc>
              </a:tr>
              <a:tr h="277741">
                <a:tc>
                  <a:txBody>
                    <a:bodyPr/>
                    <a:lstStyle/>
                    <a:p>
                      <a:pPr algn="l" fontAlgn="b"/>
                      <a:r>
                        <a:rPr lang="en-US" sz="1700" u="none" strike="noStrike" dirty="0">
                          <a:effectLst/>
                        </a:rPr>
                        <a:t>I-575 and </a:t>
                      </a:r>
                      <a:r>
                        <a:rPr lang="en-US" sz="1700" u="none" strike="noStrike" dirty="0" smtClean="0">
                          <a:effectLst/>
                        </a:rPr>
                        <a:t>Hickory Flat</a:t>
                      </a:r>
                      <a:r>
                        <a:rPr lang="en-US" sz="1700" u="none" strike="noStrike" baseline="0" dirty="0" smtClean="0">
                          <a:effectLst/>
                        </a:rPr>
                        <a:t> Hwy</a:t>
                      </a:r>
                      <a:r>
                        <a:rPr lang="en-US" sz="1700" u="none" strike="noStrike" dirty="0" smtClean="0">
                          <a:effectLst/>
                        </a:rPr>
                        <a:t> </a:t>
                      </a:r>
                      <a:r>
                        <a:rPr lang="en-US" sz="1700" u="none" strike="noStrike" dirty="0">
                          <a:effectLst/>
                        </a:rPr>
                        <a:t>Interchange</a:t>
                      </a:r>
                      <a:endParaRPr lang="en-US" sz="1700" b="0" i="0" u="none" strike="noStrike" dirty="0">
                        <a:solidFill>
                          <a:schemeClr val="tx1">
                            <a:lumMod val="75000"/>
                            <a:lumOff val="25000"/>
                          </a:schemeClr>
                        </a:solidFill>
                        <a:effectLst/>
                        <a:latin typeface="Arial" pitchFamily="34" charset="0"/>
                        <a:cs typeface="Arial" pitchFamily="34" charset="0"/>
                      </a:endParaRPr>
                    </a:p>
                  </a:txBody>
                  <a:tcPr marL="9525" marR="9525" marT="9525" marB="0" anchor="ctr"/>
                </a:tc>
                <a:tc>
                  <a:txBody>
                    <a:bodyPr/>
                    <a:lstStyle/>
                    <a:p>
                      <a:pPr algn="l" fontAlgn="ctr"/>
                      <a:r>
                        <a:rPr lang="en-US" sz="1700" u="none" strike="noStrike">
                          <a:effectLst/>
                        </a:rPr>
                        <a:t>At Hickory Flat Hwy</a:t>
                      </a:r>
                      <a:endParaRPr lang="en-US" sz="1700" b="0" i="0" u="none" strike="noStrike">
                        <a:solidFill>
                          <a:schemeClr val="tx1">
                            <a:lumMod val="75000"/>
                            <a:lumOff val="25000"/>
                          </a:schemeClr>
                        </a:solidFill>
                        <a:effectLst/>
                        <a:latin typeface="Arial" pitchFamily="34" charset="0"/>
                        <a:cs typeface="Arial" pitchFamily="34" charset="0"/>
                      </a:endParaRPr>
                    </a:p>
                  </a:txBody>
                  <a:tcPr marL="9525" marR="9525" marT="9525" marB="0" anchor="ctr"/>
                </a:tc>
              </a:tr>
              <a:tr h="525726">
                <a:tc>
                  <a:txBody>
                    <a:bodyPr/>
                    <a:lstStyle/>
                    <a:p>
                      <a:pPr algn="l" fontAlgn="b"/>
                      <a:r>
                        <a:rPr lang="en-US" sz="1700" u="none" strike="noStrike" dirty="0">
                          <a:effectLst/>
                        </a:rPr>
                        <a:t>Safety Improvements on E Main St  @  Brown St @ North St</a:t>
                      </a:r>
                      <a:endParaRPr lang="en-US" sz="1700" b="0" i="0" u="none" strike="noStrike" dirty="0">
                        <a:solidFill>
                          <a:schemeClr val="tx1">
                            <a:lumMod val="75000"/>
                            <a:lumOff val="25000"/>
                          </a:schemeClr>
                        </a:solidFill>
                        <a:effectLst/>
                        <a:latin typeface="Arial" pitchFamily="34" charset="0"/>
                        <a:cs typeface="Arial" pitchFamily="34" charset="0"/>
                      </a:endParaRPr>
                    </a:p>
                  </a:txBody>
                  <a:tcPr marL="9525" marR="9525" marT="9525" marB="0" anchor="ctr"/>
                </a:tc>
                <a:tc>
                  <a:txBody>
                    <a:bodyPr/>
                    <a:lstStyle/>
                    <a:p>
                      <a:pPr algn="l" fontAlgn="ctr"/>
                      <a:r>
                        <a:rPr lang="en-US" sz="1700" u="none" strike="noStrike">
                          <a:effectLst/>
                        </a:rPr>
                        <a:t>At  Brown St @ North St</a:t>
                      </a:r>
                      <a:endParaRPr lang="en-US" sz="1700" b="0" i="0" u="none" strike="noStrike">
                        <a:solidFill>
                          <a:schemeClr val="tx1">
                            <a:lumMod val="75000"/>
                            <a:lumOff val="25000"/>
                          </a:schemeClr>
                        </a:solidFill>
                        <a:effectLst/>
                        <a:latin typeface="Arial" pitchFamily="34" charset="0"/>
                        <a:cs typeface="Arial" pitchFamily="34" charset="0"/>
                      </a:endParaRPr>
                    </a:p>
                  </a:txBody>
                  <a:tcPr marL="9525" marR="9525" marT="9525" marB="0" anchor="ctr"/>
                </a:tc>
              </a:tr>
              <a:tr h="803359">
                <a:tc>
                  <a:txBody>
                    <a:bodyPr/>
                    <a:lstStyle/>
                    <a:p>
                      <a:pPr algn="l" fontAlgn="b"/>
                      <a:r>
                        <a:rPr lang="en-US" sz="1700" u="none" strike="noStrike">
                          <a:effectLst/>
                        </a:rPr>
                        <a:t>Safety Improvements on SR 92  @  North Point Pkwy</a:t>
                      </a:r>
                      <a:endParaRPr lang="en-US" sz="1700" b="0" i="0" u="none" strike="noStrike">
                        <a:solidFill>
                          <a:schemeClr val="tx1">
                            <a:lumMod val="75000"/>
                            <a:lumOff val="25000"/>
                          </a:schemeClr>
                        </a:solidFill>
                        <a:effectLst/>
                        <a:latin typeface="Arial" pitchFamily="34" charset="0"/>
                        <a:cs typeface="Arial" pitchFamily="34" charset="0"/>
                      </a:endParaRPr>
                    </a:p>
                  </a:txBody>
                  <a:tcPr marL="9525" marR="9525" marT="9525" marB="0" anchor="ctr"/>
                </a:tc>
                <a:tc>
                  <a:txBody>
                    <a:bodyPr/>
                    <a:lstStyle/>
                    <a:p>
                      <a:pPr algn="l" fontAlgn="ctr"/>
                      <a:r>
                        <a:rPr lang="en-US" sz="1700" u="none" strike="noStrike">
                          <a:effectLst/>
                        </a:rPr>
                        <a:t>At  North Dr</a:t>
                      </a:r>
                      <a:endParaRPr lang="en-US" sz="1700" b="0" i="0" u="none" strike="noStrike">
                        <a:solidFill>
                          <a:schemeClr val="tx1">
                            <a:lumMod val="75000"/>
                            <a:lumOff val="25000"/>
                          </a:schemeClr>
                        </a:solidFill>
                        <a:effectLst/>
                        <a:latin typeface="Arial" pitchFamily="34" charset="0"/>
                        <a:cs typeface="Arial" pitchFamily="34" charset="0"/>
                      </a:endParaRPr>
                    </a:p>
                  </a:txBody>
                  <a:tcPr marL="9525" marR="9525" marT="9525" marB="0" anchor="ctr"/>
                </a:tc>
              </a:tr>
              <a:tr h="540550">
                <a:tc>
                  <a:txBody>
                    <a:bodyPr/>
                    <a:lstStyle/>
                    <a:p>
                      <a:pPr algn="l" fontAlgn="b"/>
                      <a:r>
                        <a:rPr lang="en-US" sz="1700" u="none" strike="noStrike">
                          <a:effectLst/>
                        </a:rPr>
                        <a:t>Bells Ferry Rd and Butterworth Rd</a:t>
                      </a:r>
                      <a:endParaRPr lang="en-US" sz="1700" b="0" i="0" u="none" strike="noStrike">
                        <a:solidFill>
                          <a:schemeClr val="tx1">
                            <a:lumMod val="75000"/>
                            <a:lumOff val="25000"/>
                          </a:schemeClr>
                        </a:solidFill>
                        <a:effectLst/>
                        <a:latin typeface="Arial" pitchFamily="34" charset="0"/>
                        <a:cs typeface="Arial" pitchFamily="34" charset="0"/>
                      </a:endParaRPr>
                    </a:p>
                  </a:txBody>
                  <a:tcPr marL="9525" marR="9525" marT="9525" marB="0" anchor="ctr"/>
                </a:tc>
                <a:tc>
                  <a:txBody>
                    <a:bodyPr/>
                    <a:lstStyle/>
                    <a:p>
                      <a:pPr algn="l" fontAlgn="ctr"/>
                      <a:r>
                        <a:rPr lang="en-US" sz="1700" u="none" strike="noStrike" dirty="0">
                          <a:effectLst/>
                        </a:rPr>
                        <a:t>At Bells Ferry Rd</a:t>
                      </a:r>
                      <a:endParaRPr lang="en-US" sz="1700" b="0" i="0" u="none" strike="noStrike" dirty="0">
                        <a:solidFill>
                          <a:schemeClr val="tx1">
                            <a:lumMod val="75000"/>
                            <a:lumOff val="25000"/>
                          </a:schemeClr>
                        </a:solidFill>
                        <a:effectLst/>
                        <a:latin typeface="Arial" pitchFamily="34" charset="0"/>
                        <a:cs typeface="Arial" pitchFamily="34" charset="0"/>
                      </a:endParaRPr>
                    </a:p>
                  </a:txBody>
                  <a:tcPr marL="9525" marR="9525" marT="9525" marB="0" anchor="ctr"/>
                </a:tc>
              </a:tr>
            </a:tbl>
          </a:graphicData>
        </a:graphic>
      </p:graphicFrame>
      <p:sp>
        <p:nvSpPr>
          <p:cNvPr id="4" name="Content Placeholder 2"/>
          <p:cNvSpPr>
            <a:spLocks noGrp="1"/>
          </p:cNvSpPr>
          <p:nvPr>
            <p:ph idx="1"/>
          </p:nvPr>
        </p:nvSpPr>
        <p:spPr>
          <a:xfrm>
            <a:off x="1447800" y="5791200"/>
            <a:ext cx="7391400" cy="609600"/>
          </a:xfrm>
        </p:spPr>
        <p:txBody>
          <a:bodyPr>
            <a:normAutofit fontScale="70000" lnSpcReduction="20000"/>
          </a:bodyPr>
          <a:lstStyle/>
          <a:p>
            <a:pPr>
              <a:spcBef>
                <a:spcPts val="1800"/>
              </a:spcBef>
              <a:buFont typeface="Wingdings" panose="05000000000000000000" pitchFamily="2" charset="2"/>
              <a:buChar char="§"/>
            </a:pPr>
            <a:r>
              <a:rPr lang="en-US" dirty="0" smtClean="0">
                <a:solidFill>
                  <a:schemeClr val="tx2"/>
                </a:solidFill>
              </a:rPr>
              <a:t>Safety Improvements typically include enhancements such as roadway realignment, traffic calming, turn lanes, rebuilding intersections etc.</a:t>
            </a:r>
            <a:endParaRPr lang="en-US" dirty="0"/>
          </a:p>
        </p:txBody>
      </p:sp>
    </p:spTree>
    <p:extLst>
      <p:ext uri="{BB962C8B-B14F-4D97-AF65-F5344CB8AC3E}">
        <p14:creationId xmlns:p14="http://schemas.microsoft.com/office/powerpoint/2010/main" val="368679602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tx2"/>
                </a:solidFill>
                <a:latin typeface="Arial" panose="020B0604020202020204" pitchFamily="34" charset="0"/>
                <a:cs typeface="Arial" panose="020B0604020202020204" pitchFamily="34" charset="0"/>
              </a:rPr>
              <a:t>Safety Improvements and Bridge Upgrades</a:t>
            </a:r>
            <a:r>
              <a:rPr lang="en-US" dirty="0" smtClean="0">
                <a:solidFill>
                  <a:schemeClr val="tx2"/>
                </a:solidFill>
              </a:rPr>
              <a:t>– </a:t>
            </a:r>
            <a:r>
              <a:rPr lang="en-US" dirty="0" smtClean="0">
                <a:solidFill>
                  <a:schemeClr val="tx2"/>
                </a:solidFill>
                <a:latin typeface="Arial" panose="020B0604020202020204" pitchFamily="34" charset="0"/>
                <a:cs typeface="Arial" panose="020B0604020202020204" pitchFamily="34" charset="0"/>
              </a:rPr>
              <a:t>Tier 1</a:t>
            </a:r>
            <a:endParaRPr lang="en-US" dirty="0">
              <a:solidFill>
                <a:schemeClr val="tx2"/>
              </a:solidFill>
              <a:latin typeface="Arial" panose="020B0604020202020204" pitchFamily="34" charset="0"/>
              <a:cs typeface="Arial" panose="020B060402020202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2310852299"/>
              </p:ext>
            </p:extLst>
          </p:nvPr>
        </p:nvGraphicFramePr>
        <p:xfrm>
          <a:off x="1447800" y="1143000"/>
          <a:ext cx="7467600" cy="4460959"/>
        </p:xfrm>
        <a:graphic>
          <a:graphicData uri="http://schemas.openxmlformats.org/drawingml/2006/table">
            <a:tbl>
              <a:tblPr firstRow="1" firstCol="1" bandRow="1">
                <a:tableStyleId>{B301B821-A1FF-4177-AEE7-76D212191A09}</a:tableStyleId>
              </a:tblPr>
              <a:tblGrid>
                <a:gridCol w="4800600"/>
                <a:gridCol w="2667000"/>
              </a:tblGrid>
              <a:tr h="476198">
                <a:tc>
                  <a:txBody>
                    <a:bodyPr/>
                    <a:lstStyle/>
                    <a:p>
                      <a:pPr algn="l" fontAlgn="ctr"/>
                      <a:r>
                        <a:rPr lang="en-US" sz="1900" u="none" strike="noStrike" dirty="0">
                          <a:effectLst/>
                        </a:rPr>
                        <a:t>Name</a:t>
                      </a:r>
                      <a:endParaRPr lang="en-US" sz="1900" b="1" i="0" u="none" strike="noStrike" dirty="0">
                        <a:solidFill>
                          <a:schemeClr val="bg1"/>
                        </a:solidFill>
                        <a:effectLst/>
                        <a:latin typeface="Arial" pitchFamily="34" charset="0"/>
                        <a:cs typeface="Arial" pitchFamily="34" charset="0"/>
                      </a:endParaRPr>
                    </a:p>
                  </a:txBody>
                  <a:tcPr marL="9525" marR="9525" marT="9525" marB="0" anchor="ctr"/>
                </a:tc>
                <a:tc>
                  <a:txBody>
                    <a:bodyPr/>
                    <a:lstStyle/>
                    <a:p>
                      <a:pPr algn="l" fontAlgn="ctr"/>
                      <a:r>
                        <a:rPr lang="en-US" sz="1900" u="none" strike="noStrike" dirty="0" smtClean="0">
                          <a:effectLst/>
                        </a:rPr>
                        <a:t>Location</a:t>
                      </a:r>
                      <a:endParaRPr lang="en-US" sz="1900" u="none" strike="noStrike" dirty="0" smtClean="0">
                        <a:effectLst/>
                        <a:latin typeface="Arial" pitchFamily="34" charset="0"/>
                        <a:cs typeface="Arial" pitchFamily="34" charset="0"/>
                      </a:endParaRPr>
                    </a:p>
                  </a:txBody>
                  <a:tcPr marL="9525" marR="9525" marT="9525" marB="0" anchor="ctr"/>
                </a:tc>
              </a:tr>
              <a:tr h="540550">
                <a:tc>
                  <a:txBody>
                    <a:bodyPr/>
                    <a:lstStyle/>
                    <a:p>
                      <a:pPr algn="l" fontAlgn="b"/>
                      <a:r>
                        <a:rPr lang="en-US" sz="1700" u="none" strike="noStrike" dirty="0">
                          <a:effectLst/>
                        </a:rPr>
                        <a:t>Howell Bridge Rd @ Ball Ground Hwy Safety Improvement</a:t>
                      </a:r>
                      <a:endParaRPr lang="en-US" sz="1700" b="0" i="0" u="none" strike="noStrike" dirty="0">
                        <a:solidFill>
                          <a:schemeClr val="tx1">
                            <a:lumMod val="75000"/>
                            <a:lumOff val="25000"/>
                          </a:schemeClr>
                        </a:solidFill>
                        <a:effectLst/>
                        <a:latin typeface="Arial" pitchFamily="34" charset="0"/>
                        <a:cs typeface="Arial" pitchFamily="34" charset="0"/>
                      </a:endParaRPr>
                    </a:p>
                  </a:txBody>
                  <a:tcPr marL="9525" marR="9525" marT="9525" marB="0" anchor="ctr"/>
                </a:tc>
                <a:tc>
                  <a:txBody>
                    <a:bodyPr/>
                    <a:lstStyle/>
                    <a:p>
                      <a:pPr algn="l" fontAlgn="ctr"/>
                      <a:r>
                        <a:rPr lang="en-US" sz="1700" u="none" strike="noStrike" dirty="0">
                          <a:effectLst/>
                        </a:rPr>
                        <a:t>At Ball Ground Hwy</a:t>
                      </a:r>
                      <a:endParaRPr lang="en-US" sz="1700" b="0" i="0" u="none" strike="noStrike" dirty="0">
                        <a:solidFill>
                          <a:schemeClr val="tx1">
                            <a:lumMod val="75000"/>
                            <a:lumOff val="25000"/>
                          </a:schemeClr>
                        </a:solidFill>
                        <a:effectLst/>
                        <a:latin typeface="Arial" pitchFamily="34" charset="0"/>
                        <a:cs typeface="Arial" pitchFamily="34" charset="0"/>
                      </a:endParaRPr>
                    </a:p>
                  </a:txBody>
                  <a:tcPr marL="9525" marR="9525" marT="9525" marB="0" anchor="ctr"/>
                </a:tc>
              </a:tr>
              <a:tr h="540550">
                <a:tc>
                  <a:txBody>
                    <a:bodyPr/>
                    <a:lstStyle/>
                    <a:p>
                      <a:pPr algn="l" fontAlgn="b"/>
                      <a:r>
                        <a:rPr lang="en-US" sz="1700" u="none" strike="noStrike">
                          <a:effectLst/>
                        </a:rPr>
                        <a:t>Safety Improvements on Reinhardt College Pkwy  @  Riverstone Blvd</a:t>
                      </a:r>
                      <a:endParaRPr lang="en-US" sz="1700" b="0" i="0" u="none" strike="noStrike">
                        <a:solidFill>
                          <a:schemeClr val="tx1">
                            <a:lumMod val="75000"/>
                            <a:lumOff val="25000"/>
                          </a:schemeClr>
                        </a:solidFill>
                        <a:effectLst/>
                        <a:latin typeface="Arial" pitchFamily="34" charset="0"/>
                        <a:cs typeface="Arial" pitchFamily="34" charset="0"/>
                      </a:endParaRPr>
                    </a:p>
                  </a:txBody>
                  <a:tcPr marL="9525" marR="9525" marT="9525" marB="0" anchor="ctr"/>
                </a:tc>
                <a:tc>
                  <a:txBody>
                    <a:bodyPr/>
                    <a:lstStyle/>
                    <a:p>
                      <a:pPr algn="l" fontAlgn="ctr"/>
                      <a:r>
                        <a:rPr lang="en-US" sz="1700" u="none" strike="noStrike">
                          <a:effectLst/>
                        </a:rPr>
                        <a:t>At  Riverstone Blvd</a:t>
                      </a:r>
                      <a:endParaRPr lang="en-US" sz="1700" b="0" i="0" u="none" strike="noStrike">
                        <a:solidFill>
                          <a:schemeClr val="tx1">
                            <a:lumMod val="75000"/>
                            <a:lumOff val="25000"/>
                          </a:schemeClr>
                        </a:solidFill>
                        <a:effectLst/>
                        <a:latin typeface="Arial" pitchFamily="34" charset="0"/>
                        <a:cs typeface="Arial" pitchFamily="34" charset="0"/>
                      </a:endParaRPr>
                    </a:p>
                  </a:txBody>
                  <a:tcPr marL="9525" marR="9525" marT="9525" marB="0" anchor="ctr"/>
                </a:tc>
              </a:tr>
              <a:tr h="277741">
                <a:tc>
                  <a:txBody>
                    <a:bodyPr/>
                    <a:lstStyle/>
                    <a:p>
                      <a:pPr algn="l" fontAlgn="b"/>
                      <a:r>
                        <a:rPr lang="en-US" sz="1700" u="none" strike="noStrike">
                          <a:effectLst/>
                        </a:rPr>
                        <a:t>Union Hill Rd and E Cherokee Dr</a:t>
                      </a:r>
                      <a:endParaRPr lang="en-US" sz="1700" b="0" i="0" u="none" strike="noStrike">
                        <a:solidFill>
                          <a:schemeClr val="tx1">
                            <a:lumMod val="75000"/>
                            <a:lumOff val="25000"/>
                          </a:schemeClr>
                        </a:solidFill>
                        <a:effectLst/>
                        <a:latin typeface="Arial" pitchFamily="34" charset="0"/>
                        <a:cs typeface="Arial" pitchFamily="34" charset="0"/>
                      </a:endParaRPr>
                    </a:p>
                  </a:txBody>
                  <a:tcPr marL="9525" marR="9525" marT="9525" marB="0" anchor="ctr"/>
                </a:tc>
                <a:tc>
                  <a:txBody>
                    <a:bodyPr/>
                    <a:lstStyle/>
                    <a:p>
                      <a:pPr algn="l" fontAlgn="ctr"/>
                      <a:r>
                        <a:rPr lang="en-US" sz="1700" u="none" strike="noStrike">
                          <a:effectLst/>
                        </a:rPr>
                        <a:t>At Union Hill Rd</a:t>
                      </a:r>
                      <a:endParaRPr lang="en-US" sz="1700" b="0" i="0" u="none" strike="noStrike">
                        <a:solidFill>
                          <a:schemeClr val="tx1">
                            <a:lumMod val="75000"/>
                            <a:lumOff val="25000"/>
                          </a:schemeClr>
                        </a:solidFill>
                        <a:effectLst/>
                        <a:latin typeface="Arial" pitchFamily="34" charset="0"/>
                        <a:cs typeface="Arial" pitchFamily="34" charset="0"/>
                      </a:endParaRPr>
                    </a:p>
                  </a:txBody>
                  <a:tcPr marL="9525" marR="9525" marT="9525" marB="0" anchor="ctr"/>
                </a:tc>
              </a:tr>
              <a:tr h="540550">
                <a:tc>
                  <a:txBody>
                    <a:bodyPr/>
                    <a:lstStyle/>
                    <a:p>
                      <a:pPr algn="l" fontAlgn="b"/>
                      <a:r>
                        <a:rPr lang="en-US" sz="1700" u="none" strike="noStrike">
                          <a:effectLst/>
                        </a:rPr>
                        <a:t>Woodstock Rd Culvert Replacement</a:t>
                      </a:r>
                      <a:endParaRPr lang="en-US" sz="1700" b="0" i="0" u="none" strike="noStrike">
                        <a:solidFill>
                          <a:schemeClr val="tx1">
                            <a:lumMod val="75000"/>
                            <a:lumOff val="25000"/>
                          </a:schemeClr>
                        </a:solidFill>
                        <a:effectLst/>
                        <a:latin typeface="Arial" pitchFamily="34" charset="0"/>
                        <a:cs typeface="Arial" pitchFamily="34" charset="0"/>
                      </a:endParaRPr>
                    </a:p>
                  </a:txBody>
                  <a:tcPr marL="9525" marR="9525" marT="9525" marB="0" anchor="ctr"/>
                </a:tc>
                <a:tc>
                  <a:txBody>
                    <a:bodyPr/>
                    <a:lstStyle/>
                    <a:p>
                      <a:pPr algn="l" fontAlgn="ctr"/>
                      <a:r>
                        <a:rPr lang="en-US" sz="1700" u="none" strike="noStrike">
                          <a:effectLst/>
                        </a:rPr>
                        <a:t>At North of Sable Trace</a:t>
                      </a:r>
                      <a:endParaRPr lang="en-US" sz="1700" b="0" i="0" u="none" strike="noStrike">
                        <a:solidFill>
                          <a:schemeClr val="tx1">
                            <a:lumMod val="75000"/>
                            <a:lumOff val="25000"/>
                          </a:schemeClr>
                        </a:solidFill>
                        <a:effectLst/>
                        <a:latin typeface="Arial" pitchFamily="34" charset="0"/>
                        <a:cs typeface="Arial" pitchFamily="34" charset="0"/>
                      </a:endParaRPr>
                    </a:p>
                  </a:txBody>
                  <a:tcPr marL="9525" marR="9525" marT="9525" marB="0" anchor="ctr"/>
                </a:tc>
              </a:tr>
              <a:tr h="525726">
                <a:tc>
                  <a:txBody>
                    <a:bodyPr/>
                    <a:lstStyle/>
                    <a:p>
                      <a:pPr algn="l" fontAlgn="b"/>
                      <a:r>
                        <a:rPr lang="en-US" sz="1700" u="none" strike="noStrike" dirty="0">
                          <a:effectLst/>
                        </a:rPr>
                        <a:t>SR-369 </a:t>
                      </a:r>
                      <a:r>
                        <a:rPr lang="en-US" sz="1700" u="none" strike="noStrike" dirty="0" smtClean="0">
                          <a:effectLst/>
                        </a:rPr>
                        <a:t>(Hightower Road) Bridge Replacement</a:t>
                      </a:r>
                      <a:endParaRPr lang="en-US" sz="1700" b="0" i="0" u="none" strike="noStrike" dirty="0">
                        <a:solidFill>
                          <a:schemeClr val="tx1">
                            <a:lumMod val="75000"/>
                            <a:lumOff val="25000"/>
                          </a:schemeClr>
                        </a:solidFill>
                        <a:effectLst/>
                        <a:latin typeface="Arial" pitchFamily="34" charset="0"/>
                        <a:cs typeface="Arial" pitchFamily="34" charset="0"/>
                      </a:endParaRPr>
                    </a:p>
                  </a:txBody>
                  <a:tcPr marL="9525" marR="9525" marT="9525" marB="0" anchor="ctr"/>
                </a:tc>
                <a:tc>
                  <a:txBody>
                    <a:bodyPr/>
                    <a:lstStyle/>
                    <a:p>
                      <a:pPr algn="l" fontAlgn="ctr"/>
                      <a:r>
                        <a:rPr lang="en-US" sz="1700" u="none" strike="noStrike" dirty="0">
                          <a:effectLst/>
                        </a:rPr>
                        <a:t>At Board Tree Creek</a:t>
                      </a:r>
                      <a:endParaRPr lang="en-US" sz="1700" b="0" i="0" u="none" strike="noStrike" dirty="0">
                        <a:solidFill>
                          <a:schemeClr val="tx1">
                            <a:lumMod val="75000"/>
                            <a:lumOff val="25000"/>
                          </a:schemeClr>
                        </a:solidFill>
                        <a:effectLst/>
                        <a:latin typeface="Arial" pitchFamily="34" charset="0"/>
                        <a:cs typeface="Arial" pitchFamily="34" charset="0"/>
                      </a:endParaRPr>
                    </a:p>
                  </a:txBody>
                  <a:tcPr marL="9525" marR="9525" marT="9525" marB="0" anchor="ctr"/>
                </a:tc>
              </a:tr>
              <a:tr h="478544">
                <a:tc>
                  <a:txBody>
                    <a:bodyPr/>
                    <a:lstStyle/>
                    <a:p>
                      <a:pPr algn="l" fontAlgn="b"/>
                      <a:r>
                        <a:rPr lang="en-US" sz="1700" u="none" strike="noStrike" dirty="0" smtClean="0">
                          <a:effectLst/>
                        </a:rPr>
                        <a:t>Bells Ferry Road Bridge Replacement</a:t>
                      </a:r>
                      <a:endParaRPr lang="en-US" sz="1700" b="0" i="0" u="none" strike="noStrike" dirty="0">
                        <a:solidFill>
                          <a:schemeClr val="tx1">
                            <a:lumMod val="75000"/>
                            <a:lumOff val="25000"/>
                          </a:schemeClr>
                        </a:solidFill>
                        <a:effectLst/>
                        <a:latin typeface="Arial" pitchFamily="34" charset="0"/>
                        <a:cs typeface="Arial" pitchFamily="34" charset="0"/>
                      </a:endParaRPr>
                    </a:p>
                  </a:txBody>
                  <a:tcPr marL="9525" marR="9525" marT="9525" marB="0" anchor="ctr"/>
                </a:tc>
                <a:tc>
                  <a:txBody>
                    <a:bodyPr/>
                    <a:lstStyle/>
                    <a:p>
                      <a:pPr algn="l" fontAlgn="ctr"/>
                      <a:r>
                        <a:rPr lang="en-US" sz="1700" u="none" strike="noStrike">
                          <a:effectLst/>
                        </a:rPr>
                        <a:t>At Little River</a:t>
                      </a:r>
                      <a:endParaRPr lang="en-US" sz="1700" b="0" i="0" u="none" strike="noStrike">
                        <a:solidFill>
                          <a:schemeClr val="tx1">
                            <a:lumMod val="75000"/>
                            <a:lumOff val="25000"/>
                          </a:schemeClr>
                        </a:solidFill>
                        <a:effectLst/>
                        <a:latin typeface="Arial" pitchFamily="34" charset="0"/>
                        <a:cs typeface="Arial" pitchFamily="34" charset="0"/>
                      </a:endParaRPr>
                    </a:p>
                  </a:txBody>
                  <a:tcPr marL="9525" marR="9525" marT="9525" marB="0" anchor="ctr"/>
                </a:tc>
              </a:tr>
              <a:tr h="540550">
                <a:tc>
                  <a:txBody>
                    <a:bodyPr/>
                    <a:lstStyle/>
                    <a:p>
                      <a:pPr algn="l" fontAlgn="b"/>
                      <a:r>
                        <a:rPr lang="en-US" sz="1700" u="none" strike="noStrike" dirty="0">
                          <a:effectLst/>
                        </a:rPr>
                        <a:t>Tripp Rd Bridge Replacement</a:t>
                      </a:r>
                      <a:endParaRPr lang="en-US" sz="1700" b="0" i="0" u="none" strike="noStrike" dirty="0">
                        <a:solidFill>
                          <a:schemeClr val="tx1">
                            <a:lumMod val="75000"/>
                            <a:lumOff val="25000"/>
                          </a:schemeClr>
                        </a:solidFill>
                        <a:effectLst/>
                        <a:latin typeface="Arial" pitchFamily="34" charset="0"/>
                        <a:cs typeface="Arial" pitchFamily="34" charset="0"/>
                      </a:endParaRPr>
                    </a:p>
                  </a:txBody>
                  <a:tcPr marL="9525" marR="9525" marT="9525" marB="0" anchor="ctr"/>
                </a:tc>
                <a:tc>
                  <a:txBody>
                    <a:bodyPr/>
                    <a:lstStyle/>
                    <a:p>
                      <a:pPr algn="l" fontAlgn="ctr"/>
                      <a:r>
                        <a:rPr lang="en-US" sz="1700" u="none" strike="noStrike">
                          <a:effectLst/>
                        </a:rPr>
                        <a:t>At Mill Creek</a:t>
                      </a:r>
                      <a:endParaRPr lang="en-US" sz="1700" b="0" i="0" u="none" strike="noStrike">
                        <a:solidFill>
                          <a:schemeClr val="tx1">
                            <a:lumMod val="75000"/>
                            <a:lumOff val="25000"/>
                          </a:schemeClr>
                        </a:solidFill>
                        <a:effectLst/>
                        <a:latin typeface="Arial" pitchFamily="34" charset="0"/>
                        <a:cs typeface="Arial" pitchFamily="34" charset="0"/>
                      </a:endParaRPr>
                    </a:p>
                  </a:txBody>
                  <a:tcPr marL="9525" marR="9525" marT="9525" marB="0" anchor="ctr"/>
                </a:tc>
              </a:tr>
              <a:tr h="540550">
                <a:tc>
                  <a:txBody>
                    <a:bodyPr/>
                    <a:lstStyle/>
                    <a:p>
                      <a:pPr algn="l" fontAlgn="b"/>
                      <a:r>
                        <a:rPr lang="en-US" sz="1700" u="none" strike="noStrike">
                          <a:effectLst/>
                        </a:rPr>
                        <a:t>Epperson Rd Bridge Replacement - North (Henson Rd)</a:t>
                      </a:r>
                      <a:endParaRPr lang="en-US" sz="1700" b="0" i="0" u="none" strike="noStrike">
                        <a:solidFill>
                          <a:schemeClr val="tx1">
                            <a:lumMod val="75000"/>
                            <a:lumOff val="25000"/>
                          </a:schemeClr>
                        </a:solidFill>
                        <a:effectLst/>
                        <a:latin typeface="Arial" pitchFamily="34" charset="0"/>
                        <a:cs typeface="Arial" pitchFamily="34" charset="0"/>
                      </a:endParaRPr>
                    </a:p>
                  </a:txBody>
                  <a:tcPr marL="9525" marR="9525" marT="9525" marB="0" anchor="ctr"/>
                </a:tc>
                <a:tc>
                  <a:txBody>
                    <a:bodyPr/>
                    <a:lstStyle/>
                    <a:p>
                      <a:pPr algn="l" fontAlgn="ctr"/>
                      <a:r>
                        <a:rPr lang="en-US" sz="1700" u="none" strike="noStrike" dirty="0">
                          <a:effectLst/>
                        </a:rPr>
                        <a:t>At Canton Creek</a:t>
                      </a:r>
                      <a:endParaRPr lang="en-US" sz="1700" b="0" i="0" u="none" strike="noStrike" dirty="0">
                        <a:solidFill>
                          <a:schemeClr val="tx1">
                            <a:lumMod val="75000"/>
                            <a:lumOff val="25000"/>
                          </a:schemeClr>
                        </a:solidFill>
                        <a:effectLst/>
                        <a:latin typeface="Arial" pitchFamily="34" charset="0"/>
                        <a:cs typeface="Arial" pitchFamily="34" charset="0"/>
                      </a:endParaRPr>
                    </a:p>
                  </a:txBody>
                  <a:tcPr marL="9525" marR="9525" marT="9525" marB="0" anchor="ctr"/>
                </a:tc>
              </a:tr>
            </a:tbl>
          </a:graphicData>
        </a:graphic>
      </p:graphicFrame>
      <p:sp>
        <p:nvSpPr>
          <p:cNvPr id="4" name="Content Placeholder 2"/>
          <p:cNvSpPr>
            <a:spLocks noGrp="1"/>
          </p:cNvSpPr>
          <p:nvPr>
            <p:ph idx="1"/>
          </p:nvPr>
        </p:nvSpPr>
        <p:spPr>
          <a:xfrm>
            <a:off x="1447800" y="5943600"/>
            <a:ext cx="7391400" cy="609600"/>
          </a:xfrm>
        </p:spPr>
        <p:txBody>
          <a:bodyPr>
            <a:normAutofit fontScale="70000" lnSpcReduction="20000"/>
          </a:bodyPr>
          <a:lstStyle/>
          <a:p>
            <a:pPr>
              <a:spcBef>
                <a:spcPts val="1800"/>
              </a:spcBef>
              <a:buFont typeface="Wingdings" panose="05000000000000000000" pitchFamily="2" charset="2"/>
              <a:buChar char="§"/>
            </a:pPr>
            <a:r>
              <a:rPr lang="en-US" dirty="0" smtClean="0">
                <a:solidFill>
                  <a:schemeClr val="tx2"/>
                </a:solidFill>
              </a:rPr>
              <a:t>Safety Improvements typically include enhancements such as roadway realignment, traffic calming, turn lanes, rebuilding intersections etc.</a:t>
            </a:r>
            <a:endParaRPr lang="en-US" dirty="0"/>
          </a:p>
        </p:txBody>
      </p:sp>
    </p:spTree>
    <p:extLst>
      <p:ext uri="{BB962C8B-B14F-4D97-AF65-F5344CB8AC3E}">
        <p14:creationId xmlns:p14="http://schemas.microsoft.com/office/powerpoint/2010/main" val="368679602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latin typeface="Arial" panose="020B0604020202020204" pitchFamily="34" charset="0"/>
                <a:cs typeface="Arial" panose="020B0604020202020204" pitchFamily="34" charset="0"/>
              </a:rPr>
              <a:t>Conceptual Trail Planning</a:t>
            </a:r>
            <a:endParaRPr lang="en-US" dirty="0">
              <a:latin typeface="Arial" panose="020B0604020202020204" pitchFamily="34" charset="0"/>
              <a:cs typeface="Arial" panose="020B0604020202020204" pitchFamily="34" charset="0"/>
            </a:endParaRPr>
          </a:p>
        </p:txBody>
      </p:sp>
      <p:sp>
        <p:nvSpPr>
          <p:cNvPr id="7" name="Content Placeholder 6"/>
          <p:cNvSpPr>
            <a:spLocks noGrp="1"/>
          </p:cNvSpPr>
          <p:nvPr>
            <p:ph sz="half" idx="2"/>
          </p:nvPr>
        </p:nvSpPr>
        <p:spPr>
          <a:xfrm>
            <a:off x="4648200" y="685800"/>
            <a:ext cx="4038600" cy="5440363"/>
          </a:xfrm>
        </p:spPr>
        <p:txBody>
          <a:bodyPr>
            <a:normAutofit lnSpcReduction="10000"/>
          </a:bodyPr>
          <a:lstStyle/>
          <a:p>
            <a:r>
              <a:rPr lang="en-US" sz="2600" dirty="0" smtClean="0">
                <a:solidFill>
                  <a:schemeClr val="tx2"/>
                </a:solidFill>
              </a:rPr>
              <a:t>Develop Connectivity and Alignment</a:t>
            </a:r>
          </a:p>
          <a:p>
            <a:pPr lvl="1"/>
            <a:r>
              <a:rPr lang="en-US" sz="2200" dirty="0" smtClean="0">
                <a:solidFill>
                  <a:schemeClr val="tx2"/>
                </a:solidFill>
              </a:rPr>
              <a:t>Data from current and prior trail planning efforts</a:t>
            </a:r>
          </a:p>
          <a:p>
            <a:pPr lvl="1"/>
            <a:r>
              <a:rPr lang="en-US" sz="2200" dirty="0" smtClean="0">
                <a:solidFill>
                  <a:schemeClr val="tx2"/>
                </a:solidFill>
              </a:rPr>
              <a:t>Information on publicly controlled land</a:t>
            </a:r>
          </a:p>
          <a:p>
            <a:pPr lvl="1"/>
            <a:r>
              <a:rPr lang="en-US" sz="2200" dirty="0" smtClean="0">
                <a:solidFill>
                  <a:schemeClr val="tx2"/>
                </a:solidFill>
              </a:rPr>
              <a:t>Identify potential destinations and connectivity needs</a:t>
            </a:r>
          </a:p>
          <a:p>
            <a:pPr lvl="1"/>
            <a:r>
              <a:rPr lang="en-US" sz="2200" dirty="0" smtClean="0">
                <a:solidFill>
                  <a:schemeClr val="tx2"/>
                </a:solidFill>
              </a:rPr>
              <a:t>Prepare conceptual alignments</a:t>
            </a:r>
          </a:p>
          <a:p>
            <a:r>
              <a:rPr lang="en-US" sz="2600" dirty="0" smtClean="0">
                <a:solidFill>
                  <a:schemeClr val="tx2"/>
                </a:solidFill>
              </a:rPr>
              <a:t>Detailed planning efforts to be led by Parks and Recreation in subsequent study</a:t>
            </a:r>
          </a:p>
          <a:p>
            <a:pPr lvl="1"/>
            <a:endParaRPr lang="en-US" sz="1400" dirty="0" smtClean="0"/>
          </a:p>
          <a:p>
            <a:pPr marL="285750" indent="-285750">
              <a:buNone/>
            </a:pPr>
            <a:endParaRPr lang="en-US" dirty="0" smtClean="0"/>
          </a:p>
          <a:p>
            <a:endParaRPr lang="en-US" dirty="0"/>
          </a:p>
        </p:txBody>
      </p:sp>
      <p:grpSp>
        <p:nvGrpSpPr>
          <p:cNvPr id="8" name="Content Placeholder 7"/>
          <p:cNvGrpSpPr>
            <a:grpSpLocks noGrp="1"/>
          </p:cNvGrpSpPr>
          <p:nvPr/>
        </p:nvGrpSpPr>
        <p:grpSpPr>
          <a:xfrm>
            <a:off x="1447800" y="838200"/>
            <a:ext cx="3200400" cy="2438400"/>
            <a:chOff x="0" y="0"/>
            <a:chExt cx="4033351" cy="2819400"/>
          </a:xfrm>
        </p:grpSpPr>
        <p:pic>
          <p:nvPicPr>
            <p:cNvPr id="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3759200" cy="2819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rot="5400000">
              <a:off x="3064718" y="783967"/>
              <a:ext cx="1752600" cy="184666"/>
            </a:xfrm>
            <a:prstGeom prst="rect">
              <a:avLst/>
            </a:prstGeom>
            <a:noFill/>
          </p:spPr>
          <p:txBody>
            <a:bodyPr wrap="square" rtlCol="0">
              <a:spAutoFit/>
            </a:bodyPr>
            <a:lstStyle/>
            <a:p>
              <a:r>
                <a:rPr lang="en-US" sz="600" dirty="0" smtClean="0">
                  <a:solidFill>
                    <a:prstClr val="white">
                      <a:lumMod val="65000"/>
                    </a:prstClr>
                  </a:solidFill>
                </a:rPr>
                <a:t>PHOTO:  Salisbury, NC Greenway</a:t>
              </a:r>
              <a:endParaRPr lang="en-US" sz="600" dirty="0">
                <a:solidFill>
                  <a:prstClr val="white">
                    <a:lumMod val="65000"/>
                  </a:prstClr>
                </a:solidFill>
              </a:endParaRPr>
            </a:p>
          </p:txBody>
        </p:sp>
      </p:grpSp>
      <p:pic>
        <p:nvPicPr>
          <p:cNvPr id="1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7800" y="3505200"/>
            <a:ext cx="2971800" cy="22184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3160443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anose="020B0604020202020204" pitchFamily="34" charset="0"/>
                <a:cs typeface="Arial" panose="020B0604020202020204" pitchFamily="34" charset="0"/>
              </a:rPr>
              <a:t>Potential Trail Projects</a:t>
            </a:r>
            <a:endParaRPr lang="en-US"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22751"/>
          <a:stretch/>
        </p:blipFill>
        <p:spPr>
          <a:xfrm>
            <a:off x="1347318" y="920530"/>
            <a:ext cx="6002458" cy="5574316"/>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77880" t="33632" r="3710" b="16102"/>
          <a:stretch/>
        </p:blipFill>
        <p:spPr>
          <a:xfrm>
            <a:off x="7349776" y="2980360"/>
            <a:ext cx="1794224" cy="3514485"/>
          </a:xfrm>
          <a:prstGeom prst="rect">
            <a:avLst/>
          </a:prstGeom>
        </p:spPr>
      </p:pic>
    </p:spTree>
    <p:extLst>
      <p:ext uri="{BB962C8B-B14F-4D97-AF65-F5344CB8AC3E}">
        <p14:creationId xmlns:p14="http://schemas.microsoft.com/office/powerpoint/2010/main" val="134947569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anose="020B0604020202020204" pitchFamily="34" charset="0"/>
                <a:cs typeface="Arial" panose="020B0604020202020204" pitchFamily="34" charset="0"/>
              </a:rPr>
              <a:t>Proposed Trails</a:t>
            </a:r>
            <a:endParaRPr lang="en-US"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22728"/>
          <a:stretch/>
        </p:blipFill>
        <p:spPr>
          <a:xfrm>
            <a:off x="1338943" y="914400"/>
            <a:ext cx="6010833" cy="5580445"/>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77880" t="33632" r="3710" b="16102"/>
          <a:stretch/>
        </p:blipFill>
        <p:spPr>
          <a:xfrm>
            <a:off x="7349776" y="2980360"/>
            <a:ext cx="1794224" cy="3514485"/>
          </a:xfrm>
          <a:prstGeom prst="rect">
            <a:avLst/>
          </a:prstGeom>
        </p:spPr>
      </p:pic>
    </p:spTree>
    <p:extLst>
      <p:ext uri="{BB962C8B-B14F-4D97-AF65-F5344CB8AC3E}">
        <p14:creationId xmlns:p14="http://schemas.microsoft.com/office/powerpoint/2010/main" val="381187924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2"/>
                </a:solidFill>
                <a:latin typeface="Arial" panose="020B0604020202020204" pitchFamily="34" charset="0"/>
                <a:cs typeface="Arial" panose="020B0604020202020204" pitchFamily="34" charset="0"/>
              </a:rPr>
              <a:t>Bike / Ped Facilities</a:t>
            </a:r>
            <a:endParaRPr lang="en-US" dirty="0">
              <a:solidFill>
                <a:schemeClr val="tx2"/>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r="22669"/>
          <a:stretch/>
        </p:blipFill>
        <p:spPr>
          <a:xfrm>
            <a:off x="1371599" y="1049853"/>
            <a:ext cx="5878129" cy="5453066"/>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77596" t="42897" r="5673" b="15955"/>
          <a:stretch/>
        </p:blipFill>
        <p:spPr>
          <a:xfrm>
            <a:off x="7249728" y="3145157"/>
            <a:ext cx="1894272" cy="3342192"/>
          </a:xfrm>
          <a:prstGeom prst="rect">
            <a:avLst/>
          </a:prstGeom>
        </p:spPr>
      </p:pic>
    </p:spTree>
    <p:extLst>
      <p:ext uri="{BB962C8B-B14F-4D97-AF65-F5344CB8AC3E}">
        <p14:creationId xmlns:p14="http://schemas.microsoft.com/office/powerpoint/2010/main" val="208817370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Arial" panose="020B0604020202020204" pitchFamily="34" charset="0"/>
                <a:cs typeface="Arial" panose="020B0604020202020204" pitchFamily="34" charset="0"/>
              </a:rPr>
              <a:t>Bike / Ped Facilities</a:t>
            </a:r>
            <a:r>
              <a:rPr lang="en-US" dirty="0" smtClean="0"/>
              <a:t>– </a:t>
            </a:r>
            <a:r>
              <a:rPr lang="en-US" dirty="0" smtClean="0">
                <a:latin typeface="Arial" panose="020B0604020202020204" pitchFamily="34" charset="0"/>
                <a:cs typeface="Arial" panose="020B0604020202020204" pitchFamily="34" charset="0"/>
              </a:rPr>
              <a:t>Tier 1</a:t>
            </a:r>
            <a:endParaRPr lang="en-US" dirty="0">
              <a:latin typeface="Arial" panose="020B0604020202020204" pitchFamily="34" charset="0"/>
              <a:cs typeface="Arial" panose="020B060402020202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2806669708"/>
              </p:ext>
            </p:extLst>
          </p:nvPr>
        </p:nvGraphicFramePr>
        <p:xfrm>
          <a:off x="1447800" y="838200"/>
          <a:ext cx="7467600" cy="3984374"/>
        </p:xfrm>
        <a:graphic>
          <a:graphicData uri="http://schemas.openxmlformats.org/drawingml/2006/table">
            <a:tbl>
              <a:tblPr firstRow="1" firstCol="1" bandRow="1">
                <a:tableStyleId>{B301B821-A1FF-4177-AEE7-76D212191A09}</a:tableStyleId>
              </a:tblPr>
              <a:tblGrid>
                <a:gridCol w="2895600"/>
                <a:gridCol w="4572000"/>
              </a:tblGrid>
              <a:tr h="476198">
                <a:tc>
                  <a:txBody>
                    <a:bodyPr/>
                    <a:lstStyle/>
                    <a:p>
                      <a:pPr algn="l" fontAlgn="ctr"/>
                      <a:r>
                        <a:rPr lang="en-US" sz="1900" u="none" strike="noStrike" dirty="0">
                          <a:effectLst/>
                        </a:rPr>
                        <a:t>Name</a:t>
                      </a:r>
                      <a:endParaRPr lang="en-US" sz="1900" b="1" i="0" u="none" strike="noStrike" dirty="0">
                        <a:solidFill>
                          <a:schemeClr val="bg1"/>
                        </a:solidFill>
                        <a:effectLst/>
                        <a:latin typeface="Arial" pitchFamily="34" charset="0"/>
                        <a:cs typeface="Arial" pitchFamily="34" charset="0"/>
                      </a:endParaRPr>
                    </a:p>
                  </a:txBody>
                  <a:tcPr marL="9525" marR="9525" marT="9525" marB="0" anchor="ctr"/>
                </a:tc>
                <a:tc>
                  <a:txBody>
                    <a:bodyPr/>
                    <a:lstStyle/>
                    <a:p>
                      <a:pPr algn="l" fontAlgn="ctr"/>
                      <a:r>
                        <a:rPr lang="en-US" sz="1900" u="none" strike="noStrike" dirty="0" smtClean="0">
                          <a:effectLst/>
                        </a:rPr>
                        <a:t>Limits</a:t>
                      </a:r>
                      <a:endParaRPr lang="en-US" sz="1900" u="none" strike="noStrike" dirty="0" smtClean="0">
                        <a:effectLst/>
                        <a:latin typeface="Arial" pitchFamily="34" charset="0"/>
                        <a:cs typeface="Arial" pitchFamily="34" charset="0"/>
                      </a:endParaRPr>
                    </a:p>
                  </a:txBody>
                  <a:tcPr marL="9525" marR="9525" marT="9525" marB="0" anchor="ctr"/>
                </a:tc>
              </a:tr>
              <a:tr h="277741">
                <a:tc>
                  <a:txBody>
                    <a:bodyPr/>
                    <a:lstStyle/>
                    <a:p>
                      <a:pPr algn="l" fontAlgn="ctr"/>
                      <a:r>
                        <a:rPr lang="en-US" sz="1700" b="1" i="0" u="none" strike="noStrike">
                          <a:solidFill>
                            <a:srgbClr val="000000"/>
                          </a:solidFill>
                          <a:effectLst/>
                          <a:latin typeface="Calibri"/>
                        </a:rPr>
                        <a:t>Arnold Mill Rd Sidewalks</a:t>
                      </a:r>
                    </a:p>
                  </a:txBody>
                  <a:tcPr marL="9525" marR="9525" marT="9525" marB="0" anchor="ctr"/>
                </a:tc>
                <a:tc>
                  <a:txBody>
                    <a:bodyPr/>
                    <a:lstStyle/>
                    <a:p>
                      <a:pPr algn="l" fontAlgn="b"/>
                      <a:r>
                        <a:rPr lang="en-US" sz="1700" b="0" i="0" u="none" strike="noStrike">
                          <a:solidFill>
                            <a:srgbClr val="000000"/>
                          </a:solidFill>
                          <a:effectLst/>
                          <a:latin typeface="Calibri"/>
                        </a:rPr>
                        <a:t>From Main St to Neese Rd</a:t>
                      </a:r>
                    </a:p>
                  </a:txBody>
                  <a:tcPr marL="9525" marR="9525" marT="9525" marB="0" anchor="ctr"/>
                </a:tc>
              </a:tr>
              <a:tr h="540550">
                <a:tc>
                  <a:txBody>
                    <a:bodyPr/>
                    <a:lstStyle/>
                    <a:p>
                      <a:pPr algn="l" fontAlgn="ctr"/>
                      <a:r>
                        <a:rPr lang="en-US" sz="1700" b="1" i="0" u="none" strike="noStrike">
                          <a:solidFill>
                            <a:srgbClr val="000000"/>
                          </a:solidFill>
                          <a:effectLst/>
                          <a:latin typeface="Calibri"/>
                        </a:rPr>
                        <a:t>Bells Ferry Rd</a:t>
                      </a:r>
                    </a:p>
                  </a:txBody>
                  <a:tcPr marL="9525" marR="9525" marT="9525" marB="0" anchor="ctr"/>
                </a:tc>
                <a:tc>
                  <a:txBody>
                    <a:bodyPr/>
                    <a:lstStyle/>
                    <a:p>
                      <a:pPr algn="l" fontAlgn="b"/>
                      <a:r>
                        <a:rPr lang="en-US" sz="1700" b="0" i="0" u="none" strike="noStrike">
                          <a:solidFill>
                            <a:srgbClr val="000000"/>
                          </a:solidFill>
                          <a:effectLst/>
                          <a:latin typeface="Calibri"/>
                        </a:rPr>
                        <a:t>From Kellogg Creek Rd to Sixes Rd</a:t>
                      </a:r>
                    </a:p>
                  </a:txBody>
                  <a:tcPr marL="9525" marR="9525" marT="9525" marB="0" anchor="ctr"/>
                </a:tc>
              </a:tr>
              <a:tr h="277741">
                <a:tc>
                  <a:txBody>
                    <a:bodyPr/>
                    <a:lstStyle/>
                    <a:p>
                      <a:pPr algn="l" fontAlgn="ctr"/>
                      <a:r>
                        <a:rPr lang="en-US" sz="1700" b="1" i="0" u="none" strike="noStrike">
                          <a:solidFill>
                            <a:srgbClr val="000000"/>
                          </a:solidFill>
                          <a:effectLst/>
                          <a:latin typeface="Calibri"/>
                        </a:rPr>
                        <a:t>Butterworth Rd</a:t>
                      </a:r>
                    </a:p>
                  </a:txBody>
                  <a:tcPr marL="9525" marR="9525" marT="9525" marB="0" anchor="ctr"/>
                </a:tc>
                <a:tc>
                  <a:txBody>
                    <a:bodyPr/>
                    <a:lstStyle/>
                    <a:p>
                      <a:pPr algn="l" fontAlgn="b"/>
                      <a:r>
                        <a:rPr lang="en-US" sz="1700" b="0" i="0" u="none" strike="noStrike">
                          <a:solidFill>
                            <a:srgbClr val="000000"/>
                          </a:solidFill>
                          <a:effectLst/>
                          <a:latin typeface="Calibri"/>
                        </a:rPr>
                        <a:t>From Bells Ferry Rd to SR 20</a:t>
                      </a:r>
                    </a:p>
                  </a:txBody>
                  <a:tcPr marL="9525" marR="9525" marT="9525" marB="0" anchor="ctr"/>
                </a:tc>
              </a:tr>
              <a:tr h="525726">
                <a:tc>
                  <a:txBody>
                    <a:bodyPr/>
                    <a:lstStyle/>
                    <a:p>
                      <a:pPr algn="l" fontAlgn="ctr"/>
                      <a:r>
                        <a:rPr lang="en-US" sz="1700" b="1" i="0" u="none" strike="noStrike">
                          <a:solidFill>
                            <a:srgbClr val="000000"/>
                          </a:solidFill>
                          <a:effectLst/>
                          <a:latin typeface="Calibri"/>
                        </a:rPr>
                        <a:t>J.J. Biello - Ridgewalk Pkwy Connector</a:t>
                      </a:r>
                    </a:p>
                  </a:txBody>
                  <a:tcPr marL="9525" marR="9525" marT="9525" marB="0" anchor="ctr"/>
                </a:tc>
                <a:tc>
                  <a:txBody>
                    <a:bodyPr/>
                    <a:lstStyle/>
                    <a:p>
                      <a:pPr algn="l" fontAlgn="b"/>
                      <a:r>
                        <a:rPr lang="en-US" sz="1700" b="0" i="0" u="none" strike="noStrike">
                          <a:solidFill>
                            <a:srgbClr val="000000"/>
                          </a:solidFill>
                          <a:effectLst/>
                          <a:latin typeface="Calibri"/>
                        </a:rPr>
                        <a:t>From J.J. Biello Park to Old Rope Mills Trails (South of Little River)</a:t>
                      </a:r>
                    </a:p>
                  </a:txBody>
                  <a:tcPr marL="9525" marR="9525" marT="9525" marB="0" anchor="ctr"/>
                </a:tc>
              </a:tr>
              <a:tr h="803359">
                <a:tc>
                  <a:txBody>
                    <a:bodyPr/>
                    <a:lstStyle/>
                    <a:p>
                      <a:pPr algn="l" fontAlgn="ctr"/>
                      <a:r>
                        <a:rPr lang="en-US" sz="1700" b="1" i="0" u="none" strike="noStrike" dirty="0">
                          <a:solidFill>
                            <a:srgbClr val="000000"/>
                          </a:solidFill>
                          <a:effectLst/>
                          <a:latin typeface="Calibri"/>
                        </a:rPr>
                        <a:t>Little River to Fulton County</a:t>
                      </a:r>
                    </a:p>
                  </a:txBody>
                  <a:tcPr marL="9525" marR="9525" marT="9525" marB="0" anchor="ctr"/>
                </a:tc>
                <a:tc>
                  <a:txBody>
                    <a:bodyPr/>
                    <a:lstStyle/>
                    <a:p>
                      <a:pPr algn="l" fontAlgn="b"/>
                      <a:r>
                        <a:rPr lang="en-US" sz="1700" b="0" i="0" u="none" strike="noStrike">
                          <a:solidFill>
                            <a:srgbClr val="000000"/>
                          </a:solidFill>
                          <a:effectLst/>
                          <a:latin typeface="Calibri"/>
                        </a:rPr>
                        <a:t>From East of Old Rope Mill Park to SR 140 at Fulton County Line</a:t>
                      </a:r>
                    </a:p>
                  </a:txBody>
                  <a:tcPr marL="9525" marR="9525" marT="9525" marB="0" anchor="ctr"/>
                </a:tc>
              </a:tr>
              <a:tr h="540550">
                <a:tc>
                  <a:txBody>
                    <a:bodyPr/>
                    <a:lstStyle/>
                    <a:p>
                      <a:pPr algn="l" fontAlgn="ctr"/>
                      <a:r>
                        <a:rPr lang="en-US" sz="1700" b="1" i="0" u="none" strike="noStrike">
                          <a:solidFill>
                            <a:srgbClr val="000000"/>
                          </a:solidFill>
                          <a:effectLst/>
                          <a:latin typeface="Calibri"/>
                        </a:rPr>
                        <a:t>Marietta Hwy/Ball Ground Hwy Pedestrian Facilities</a:t>
                      </a:r>
                    </a:p>
                  </a:txBody>
                  <a:tcPr marL="9525" marR="9525" marT="9525" marB="0" anchor="ctr"/>
                </a:tc>
                <a:tc>
                  <a:txBody>
                    <a:bodyPr/>
                    <a:lstStyle/>
                    <a:p>
                      <a:pPr algn="l" fontAlgn="b"/>
                      <a:r>
                        <a:rPr lang="en-US" sz="1700" b="0" i="0" u="none" strike="noStrike" dirty="0">
                          <a:solidFill>
                            <a:srgbClr val="000000"/>
                          </a:solidFill>
                          <a:effectLst/>
                          <a:latin typeface="Calibri"/>
                        </a:rPr>
                        <a:t>From SR 140 @ N Etowah </a:t>
                      </a:r>
                      <a:r>
                        <a:rPr lang="en-US" sz="1700" b="0" i="0" u="none" strike="noStrike" dirty="0" err="1">
                          <a:solidFill>
                            <a:srgbClr val="000000"/>
                          </a:solidFill>
                          <a:effectLst/>
                          <a:latin typeface="Calibri"/>
                        </a:rPr>
                        <a:t>Dr</a:t>
                      </a:r>
                      <a:r>
                        <a:rPr lang="en-US" sz="1700" b="0" i="0" u="none" strike="noStrike" dirty="0">
                          <a:solidFill>
                            <a:srgbClr val="000000"/>
                          </a:solidFill>
                          <a:effectLst/>
                          <a:latin typeface="Calibri"/>
                        </a:rPr>
                        <a:t>/Anderson Ave to SR 20 @ I-575</a:t>
                      </a:r>
                    </a:p>
                  </a:txBody>
                  <a:tcPr marL="9525" marR="9525" marT="9525" marB="0" anchor="ctr"/>
                </a:tc>
              </a:tr>
              <a:tr h="540550">
                <a:tc>
                  <a:txBody>
                    <a:bodyPr/>
                    <a:lstStyle/>
                    <a:p>
                      <a:pPr algn="l" fontAlgn="ctr"/>
                      <a:r>
                        <a:rPr lang="en-US" sz="1700" b="1" i="0" u="none" strike="noStrike" dirty="0">
                          <a:solidFill>
                            <a:srgbClr val="000000"/>
                          </a:solidFill>
                          <a:effectLst/>
                          <a:latin typeface="Calibri"/>
                        </a:rPr>
                        <a:t>N Main St Trails</a:t>
                      </a:r>
                    </a:p>
                  </a:txBody>
                  <a:tcPr marL="9525" marR="9525" marT="9525" marB="0" anchor="ctr"/>
                </a:tc>
                <a:tc>
                  <a:txBody>
                    <a:bodyPr/>
                    <a:lstStyle/>
                    <a:p>
                      <a:pPr algn="l" fontAlgn="b"/>
                      <a:r>
                        <a:rPr lang="en-US" sz="1700" b="0" i="0" u="none" strike="noStrike" dirty="0">
                          <a:solidFill>
                            <a:srgbClr val="000000"/>
                          </a:solidFill>
                          <a:effectLst/>
                          <a:latin typeface="Calibri"/>
                        </a:rPr>
                        <a:t>From Rope Mill Rd to </a:t>
                      </a:r>
                      <a:r>
                        <a:rPr lang="en-US" sz="1700" b="0" i="0" u="none" strike="noStrike" dirty="0" err="1">
                          <a:solidFill>
                            <a:srgbClr val="000000"/>
                          </a:solidFill>
                          <a:effectLst/>
                          <a:latin typeface="Calibri"/>
                        </a:rPr>
                        <a:t>Ridgewalk</a:t>
                      </a:r>
                      <a:r>
                        <a:rPr lang="en-US" sz="1700" b="0" i="0" u="none" strike="noStrike" dirty="0">
                          <a:solidFill>
                            <a:srgbClr val="000000"/>
                          </a:solidFill>
                          <a:effectLst/>
                          <a:latin typeface="Calibri"/>
                        </a:rPr>
                        <a:t> Parkway</a:t>
                      </a:r>
                    </a:p>
                  </a:txBody>
                  <a:tcPr marL="9525" marR="9525" marT="9525" marB="0" anchor="ctr"/>
                </a:tc>
              </a:tr>
            </a:tbl>
          </a:graphicData>
        </a:graphic>
      </p:graphicFrame>
    </p:spTree>
    <p:extLst>
      <p:ext uri="{BB962C8B-B14F-4D97-AF65-F5344CB8AC3E}">
        <p14:creationId xmlns:p14="http://schemas.microsoft.com/office/powerpoint/2010/main" val="391092566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Arial" panose="020B0604020202020204" pitchFamily="34" charset="0"/>
                <a:cs typeface="Arial" panose="020B0604020202020204" pitchFamily="34" charset="0"/>
              </a:rPr>
              <a:t>Bike / Ped </a:t>
            </a:r>
            <a:r>
              <a:rPr lang="en-US" dirty="0" smtClean="0">
                <a:latin typeface="Arial" panose="020B0604020202020204" pitchFamily="34" charset="0"/>
                <a:cs typeface="Arial" panose="020B0604020202020204" pitchFamily="34" charset="0"/>
              </a:rPr>
              <a:t>Facilities </a:t>
            </a:r>
            <a:r>
              <a:rPr lang="en-US" dirty="0" smtClean="0"/>
              <a:t>– </a:t>
            </a:r>
            <a:r>
              <a:rPr lang="en-US" dirty="0" smtClean="0">
                <a:latin typeface="Arial" panose="020B0604020202020204" pitchFamily="34" charset="0"/>
                <a:cs typeface="Arial" panose="020B0604020202020204" pitchFamily="34" charset="0"/>
              </a:rPr>
              <a:t>Tier 1</a:t>
            </a:r>
            <a:endParaRPr lang="en-US" dirty="0">
              <a:latin typeface="Arial" panose="020B0604020202020204" pitchFamily="34" charset="0"/>
              <a:cs typeface="Arial" panose="020B060402020202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3196175155"/>
              </p:ext>
            </p:extLst>
          </p:nvPr>
        </p:nvGraphicFramePr>
        <p:xfrm>
          <a:off x="1447800" y="838200"/>
          <a:ext cx="7467600" cy="4221453"/>
        </p:xfrm>
        <a:graphic>
          <a:graphicData uri="http://schemas.openxmlformats.org/drawingml/2006/table">
            <a:tbl>
              <a:tblPr firstRow="1" firstCol="1" bandRow="1">
                <a:tableStyleId>{B301B821-A1FF-4177-AEE7-76D212191A09}</a:tableStyleId>
              </a:tblPr>
              <a:tblGrid>
                <a:gridCol w="2590800"/>
                <a:gridCol w="4876800"/>
              </a:tblGrid>
              <a:tr h="476198">
                <a:tc>
                  <a:txBody>
                    <a:bodyPr/>
                    <a:lstStyle/>
                    <a:p>
                      <a:pPr algn="l" fontAlgn="ctr"/>
                      <a:r>
                        <a:rPr lang="en-US" sz="1900" u="none" strike="noStrike" dirty="0">
                          <a:effectLst/>
                        </a:rPr>
                        <a:t>Name</a:t>
                      </a:r>
                      <a:endParaRPr lang="en-US" sz="1900" b="1" i="0" u="none" strike="noStrike" dirty="0">
                        <a:solidFill>
                          <a:schemeClr val="bg1"/>
                        </a:solidFill>
                        <a:effectLst/>
                        <a:latin typeface="Arial" pitchFamily="34" charset="0"/>
                        <a:cs typeface="Arial" pitchFamily="34" charset="0"/>
                      </a:endParaRPr>
                    </a:p>
                  </a:txBody>
                  <a:tcPr marL="9525" marR="9525" marT="9525" marB="0" anchor="ctr"/>
                </a:tc>
                <a:tc>
                  <a:txBody>
                    <a:bodyPr/>
                    <a:lstStyle/>
                    <a:p>
                      <a:pPr algn="l" fontAlgn="ctr"/>
                      <a:r>
                        <a:rPr lang="en-US" sz="1900" u="none" strike="noStrike" dirty="0" smtClean="0">
                          <a:effectLst/>
                        </a:rPr>
                        <a:t>Location</a:t>
                      </a:r>
                      <a:endParaRPr lang="en-US" sz="1900" u="none" strike="noStrike" dirty="0" smtClean="0">
                        <a:effectLst/>
                        <a:latin typeface="Arial" pitchFamily="34" charset="0"/>
                        <a:cs typeface="Arial" pitchFamily="34" charset="0"/>
                      </a:endParaRPr>
                    </a:p>
                  </a:txBody>
                  <a:tcPr marL="9525" marR="9525" marT="9525" marB="0" anchor="ctr"/>
                </a:tc>
              </a:tr>
              <a:tr h="540550">
                <a:tc>
                  <a:txBody>
                    <a:bodyPr/>
                    <a:lstStyle/>
                    <a:p>
                      <a:pPr algn="l" fontAlgn="ctr"/>
                      <a:r>
                        <a:rPr lang="en-US" sz="1700" b="1" i="0" u="none" strike="noStrike">
                          <a:solidFill>
                            <a:srgbClr val="000000"/>
                          </a:solidFill>
                          <a:effectLst/>
                          <a:latin typeface="Calibri"/>
                        </a:rPr>
                        <a:t>Noonday Creek Trails Connector</a:t>
                      </a:r>
                    </a:p>
                  </a:txBody>
                  <a:tcPr marL="9525" marR="9525" marT="9525" marB="0" anchor="ctr"/>
                </a:tc>
                <a:tc>
                  <a:txBody>
                    <a:bodyPr/>
                    <a:lstStyle/>
                    <a:p>
                      <a:pPr algn="l" fontAlgn="b"/>
                      <a:r>
                        <a:rPr lang="en-US" sz="1700" b="0" i="0" u="none" strike="noStrike">
                          <a:solidFill>
                            <a:srgbClr val="000000"/>
                          </a:solidFill>
                          <a:effectLst/>
                          <a:latin typeface="Calibri"/>
                        </a:rPr>
                        <a:t>From Noonday Creek Trail (South Side) to Noonday Creek Trail (Cobb County)</a:t>
                      </a:r>
                    </a:p>
                  </a:txBody>
                  <a:tcPr marL="9525" marR="9525" marT="9525" marB="0" anchor="ctr"/>
                </a:tc>
              </a:tr>
              <a:tr h="540550">
                <a:tc>
                  <a:txBody>
                    <a:bodyPr/>
                    <a:lstStyle/>
                    <a:p>
                      <a:pPr algn="l" fontAlgn="ctr"/>
                      <a:r>
                        <a:rPr lang="en-US" sz="1700" b="1" i="0" u="none" strike="noStrike">
                          <a:solidFill>
                            <a:srgbClr val="000000"/>
                          </a:solidFill>
                          <a:effectLst/>
                          <a:latin typeface="Calibri"/>
                        </a:rPr>
                        <a:t>Old Canton Rd Sidewalks</a:t>
                      </a:r>
                    </a:p>
                  </a:txBody>
                  <a:tcPr marL="9525" marR="9525" marT="9525" marB="0" anchor="ctr"/>
                </a:tc>
                <a:tc>
                  <a:txBody>
                    <a:bodyPr/>
                    <a:lstStyle/>
                    <a:p>
                      <a:pPr algn="l" fontAlgn="b"/>
                      <a:r>
                        <a:rPr lang="en-US" sz="1700" b="0" i="0" u="none" strike="noStrike">
                          <a:solidFill>
                            <a:srgbClr val="000000"/>
                          </a:solidFill>
                          <a:effectLst/>
                          <a:latin typeface="Calibri"/>
                        </a:rPr>
                        <a:t>From Beck St to Gilmer Ferry Rd</a:t>
                      </a:r>
                    </a:p>
                  </a:txBody>
                  <a:tcPr marL="9525" marR="9525" marT="9525" marB="0" anchor="ctr"/>
                </a:tc>
              </a:tr>
              <a:tr h="277741">
                <a:tc>
                  <a:txBody>
                    <a:bodyPr/>
                    <a:lstStyle/>
                    <a:p>
                      <a:pPr algn="l" fontAlgn="ctr"/>
                      <a:r>
                        <a:rPr lang="en-US" sz="1700" b="1" i="0" u="none" strike="noStrike">
                          <a:solidFill>
                            <a:srgbClr val="000000"/>
                          </a:solidFill>
                          <a:effectLst/>
                          <a:latin typeface="Calibri"/>
                        </a:rPr>
                        <a:t>SR 140 - Fulton County Connector</a:t>
                      </a:r>
                    </a:p>
                  </a:txBody>
                  <a:tcPr marL="9525" marR="9525" marT="9525" marB="0" anchor="ctr"/>
                </a:tc>
                <a:tc>
                  <a:txBody>
                    <a:bodyPr/>
                    <a:lstStyle/>
                    <a:p>
                      <a:pPr algn="l" fontAlgn="b"/>
                      <a:r>
                        <a:rPr lang="en-US" sz="1700" b="0" i="0" u="none" strike="noStrike">
                          <a:solidFill>
                            <a:srgbClr val="000000"/>
                          </a:solidFill>
                          <a:effectLst/>
                          <a:latin typeface="Calibri"/>
                        </a:rPr>
                        <a:t>From Batesville Rd to Fulton County Line</a:t>
                      </a:r>
                    </a:p>
                  </a:txBody>
                  <a:tcPr marL="9525" marR="9525" marT="9525" marB="0" anchor="ctr"/>
                </a:tc>
              </a:tr>
              <a:tr h="353417">
                <a:tc>
                  <a:txBody>
                    <a:bodyPr/>
                    <a:lstStyle/>
                    <a:p>
                      <a:pPr algn="l" fontAlgn="ctr"/>
                      <a:r>
                        <a:rPr lang="en-US" sz="1700" b="1" i="0" u="none" strike="noStrike">
                          <a:solidFill>
                            <a:srgbClr val="000000"/>
                          </a:solidFill>
                          <a:effectLst/>
                          <a:latin typeface="Calibri"/>
                        </a:rPr>
                        <a:t>SR 20 East Side</a:t>
                      </a:r>
                    </a:p>
                  </a:txBody>
                  <a:tcPr marL="9525" marR="9525" marT="9525" marB="0" anchor="ctr"/>
                </a:tc>
                <a:tc>
                  <a:txBody>
                    <a:bodyPr/>
                    <a:lstStyle/>
                    <a:p>
                      <a:pPr algn="l" fontAlgn="b"/>
                      <a:r>
                        <a:rPr lang="en-US" sz="1700" b="0" i="0" u="none" strike="noStrike">
                          <a:solidFill>
                            <a:srgbClr val="000000"/>
                          </a:solidFill>
                          <a:effectLst/>
                          <a:latin typeface="Calibri"/>
                        </a:rPr>
                        <a:t>From SR 20 @ Crystal Springs Ln to Cherokee Veterans Park</a:t>
                      </a:r>
                    </a:p>
                  </a:txBody>
                  <a:tcPr marL="9525" marR="9525" marT="9525" marB="0" anchor="ctr"/>
                </a:tc>
              </a:tr>
              <a:tr h="277741">
                <a:tc>
                  <a:txBody>
                    <a:bodyPr/>
                    <a:lstStyle/>
                    <a:p>
                      <a:pPr algn="l" fontAlgn="ctr"/>
                      <a:r>
                        <a:rPr lang="en-US" sz="1700" b="1" i="0" u="none" strike="noStrike">
                          <a:solidFill>
                            <a:srgbClr val="000000"/>
                          </a:solidFill>
                          <a:effectLst/>
                          <a:latin typeface="Calibri"/>
                        </a:rPr>
                        <a:t>Toonigh Rd Sidewalks</a:t>
                      </a:r>
                    </a:p>
                  </a:txBody>
                  <a:tcPr marL="9525" marR="9525" marT="9525" marB="0" anchor="ctr"/>
                </a:tc>
                <a:tc>
                  <a:txBody>
                    <a:bodyPr/>
                    <a:lstStyle/>
                    <a:p>
                      <a:pPr algn="l" fontAlgn="b"/>
                      <a:r>
                        <a:rPr lang="en-US" sz="1700" b="0" i="0" u="none" strike="noStrike">
                          <a:solidFill>
                            <a:srgbClr val="000000"/>
                          </a:solidFill>
                          <a:effectLst/>
                          <a:latin typeface="Calibri"/>
                        </a:rPr>
                        <a:t>From Canton Hwy to Hickory Rd</a:t>
                      </a:r>
                    </a:p>
                  </a:txBody>
                  <a:tcPr marL="9525" marR="9525" marT="9525" marB="0" anchor="ctr"/>
                </a:tc>
              </a:tr>
              <a:tr h="449526">
                <a:tc>
                  <a:txBody>
                    <a:bodyPr/>
                    <a:lstStyle/>
                    <a:p>
                      <a:pPr algn="l" fontAlgn="ctr"/>
                      <a:r>
                        <a:rPr lang="en-US" sz="1700" b="1" i="0" u="none" strike="noStrike">
                          <a:solidFill>
                            <a:srgbClr val="000000"/>
                          </a:solidFill>
                          <a:effectLst/>
                          <a:latin typeface="Calibri"/>
                        </a:rPr>
                        <a:t>Woodstock Parkway Connector</a:t>
                      </a:r>
                    </a:p>
                  </a:txBody>
                  <a:tcPr marL="9525" marR="9525" marT="9525" marB="0" anchor="ctr"/>
                </a:tc>
                <a:tc>
                  <a:txBody>
                    <a:bodyPr/>
                    <a:lstStyle/>
                    <a:p>
                      <a:pPr algn="l" fontAlgn="b"/>
                      <a:r>
                        <a:rPr lang="en-US" sz="1700" b="0" i="0" u="none" strike="noStrike">
                          <a:solidFill>
                            <a:srgbClr val="000000"/>
                          </a:solidFill>
                          <a:effectLst/>
                          <a:latin typeface="Calibri"/>
                        </a:rPr>
                        <a:t>From Woodstock Pkwy @ Rope Mill Rd to Towne Lake Parkway @ Woodstock Parkway</a:t>
                      </a:r>
                    </a:p>
                  </a:txBody>
                  <a:tcPr marL="9525" marR="9525" marT="9525" marB="0" anchor="ctr"/>
                </a:tc>
              </a:tr>
              <a:tr h="803359">
                <a:tc>
                  <a:txBody>
                    <a:bodyPr/>
                    <a:lstStyle/>
                    <a:p>
                      <a:pPr algn="l" fontAlgn="ctr"/>
                      <a:r>
                        <a:rPr lang="en-US" sz="1700" b="1" i="0" u="none" strike="noStrike" dirty="0">
                          <a:solidFill>
                            <a:srgbClr val="000000"/>
                          </a:solidFill>
                          <a:effectLst/>
                          <a:latin typeface="Calibri"/>
                        </a:rPr>
                        <a:t>Woodstock Rd Bike-Ped Improvements</a:t>
                      </a:r>
                    </a:p>
                  </a:txBody>
                  <a:tcPr marL="9525" marR="9525" marT="9525" marB="0" anchor="ctr"/>
                </a:tc>
                <a:tc>
                  <a:txBody>
                    <a:bodyPr/>
                    <a:lstStyle/>
                    <a:p>
                      <a:pPr algn="l" fontAlgn="b"/>
                      <a:r>
                        <a:rPr lang="en-US" sz="1700" b="0" i="0" u="none" strike="noStrike" dirty="0">
                          <a:solidFill>
                            <a:srgbClr val="000000"/>
                          </a:solidFill>
                          <a:effectLst/>
                          <a:latin typeface="Calibri"/>
                        </a:rPr>
                        <a:t>From Bells Ferry Rd to SR 92</a:t>
                      </a:r>
                    </a:p>
                  </a:txBody>
                  <a:tcPr marL="9525" marR="9525" marT="9525" marB="0" anchor="ctr"/>
                </a:tc>
              </a:tr>
            </a:tbl>
          </a:graphicData>
        </a:graphic>
      </p:graphicFrame>
    </p:spTree>
    <p:extLst>
      <p:ext uri="{BB962C8B-B14F-4D97-AF65-F5344CB8AC3E}">
        <p14:creationId xmlns:p14="http://schemas.microsoft.com/office/powerpoint/2010/main" val="50765623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anose="020B0604020202020204" pitchFamily="34" charset="0"/>
                <a:cs typeface="Arial" panose="020B0604020202020204" pitchFamily="34" charset="0"/>
              </a:rPr>
              <a:t/>
            </a:r>
            <a:br>
              <a:rPr lang="en-US" dirty="0" smtClean="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Transit Study - Purpose</a:t>
            </a:r>
          </a:p>
        </p:txBody>
      </p:sp>
      <p:sp>
        <p:nvSpPr>
          <p:cNvPr id="3" name="Content Placeholder 2"/>
          <p:cNvSpPr>
            <a:spLocks noGrp="1"/>
          </p:cNvSpPr>
          <p:nvPr>
            <p:ph idx="1"/>
          </p:nvPr>
        </p:nvSpPr>
        <p:spPr/>
        <p:txBody>
          <a:bodyPr>
            <a:normAutofit/>
          </a:bodyPr>
          <a:lstStyle/>
          <a:p>
            <a:pPr>
              <a:spcBef>
                <a:spcPts val="600"/>
              </a:spcBef>
              <a:buFont typeface="Wingdings" panose="05000000000000000000" pitchFamily="2" charset="2"/>
              <a:buChar char="§"/>
            </a:pPr>
            <a:r>
              <a:rPr lang="en-US" dirty="0">
                <a:solidFill>
                  <a:schemeClr val="tx2"/>
                </a:solidFill>
              </a:rPr>
              <a:t>Provide detailed assessment of CATS</a:t>
            </a:r>
          </a:p>
          <a:p>
            <a:pPr lvl="1">
              <a:spcBef>
                <a:spcPts val="600"/>
              </a:spcBef>
            </a:pPr>
            <a:r>
              <a:rPr lang="en-US" dirty="0">
                <a:solidFill>
                  <a:schemeClr val="tx2"/>
                </a:solidFill>
              </a:rPr>
              <a:t>System routing</a:t>
            </a:r>
          </a:p>
          <a:p>
            <a:pPr lvl="1">
              <a:spcBef>
                <a:spcPts val="600"/>
              </a:spcBef>
            </a:pPr>
            <a:r>
              <a:rPr lang="en-US" dirty="0">
                <a:solidFill>
                  <a:schemeClr val="tx2"/>
                </a:solidFill>
              </a:rPr>
              <a:t>Service types offered</a:t>
            </a:r>
          </a:p>
          <a:p>
            <a:pPr lvl="1">
              <a:spcBef>
                <a:spcPts val="600"/>
              </a:spcBef>
            </a:pPr>
            <a:r>
              <a:rPr lang="en-US" dirty="0">
                <a:solidFill>
                  <a:schemeClr val="tx2"/>
                </a:solidFill>
              </a:rPr>
              <a:t>Operational effectiveness</a:t>
            </a:r>
          </a:p>
          <a:p>
            <a:pPr lvl="1">
              <a:spcBef>
                <a:spcPts val="600"/>
              </a:spcBef>
            </a:pPr>
            <a:r>
              <a:rPr lang="en-US" dirty="0">
                <a:solidFill>
                  <a:schemeClr val="tx2"/>
                </a:solidFill>
              </a:rPr>
              <a:t>Financial sustainability</a:t>
            </a:r>
          </a:p>
          <a:p>
            <a:pPr>
              <a:spcBef>
                <a:spcPts val="600"/>
              </a:spcBef>
              <a:buFont typeface="Wingdings" panose="05000000000000000000" pitchFamily="2" charset="2"/>
              <a:buChar char="§"/>
            </a:pPr>
            <a:r>
              <a:rPr lang="en-US" dirty="0" smtClean="0">
                <a:solidFill>
                  <a:schemeClr val="tx2"/>
                </a:solidFill>
              </a:rPr>
              <a:t>Provide </a:t>
            </a:r>
            <a:r>
              <a:rPr lang="en-US" dirty="0">
                <a:solidFill>
                  <a:schemeClr val="tx2"/>
                </a:solidFill>
              </a:rPr>
              <a:t>recommendations that best address needs and priorities</a:t>
            </a:r>
          </a:p>
          <a:p>
            <a:pPr lvl="1">
              <a:spcBef>
                <a:spcPts val="600"/>
              </a:spcBef>
            </a:pPr>
            <a:r>
              <a:rPr lang="en-US" dirty="0">
                <a:solidFill>
                  <a:schemeClr val="tx2"/>
                </a:solidFill>
              </a:rPr>
              <a:t>10 Year Sustainable Implementation Plan</a:t>
            </a:r>
          </a:p>
          <a:p>
            <a:pPr lvl="1">
              <a:spcBef>
                <a:spcPts val="600"/>
              </a:spcBef>
            </a:pPr>
            <a:r>
              <a:rPr lang="en-US" dirty="0">
                <a:solidFill>
                  <a:schemeClr val="tx2"/>
                </a:solidFill>
              </a:rPr>
              <a:t>Long range countywide CATS vision</a:t>
            </a:r>
          </a:p>
          <a:p>
            <a:pPr>
              <a:spcBef>
                <a:spcPts val="600"/>
              </a:spcBef>
              <a:buFont typeface="Wingdings" panose="05000000000000000000" pitchFamily="2" charset="2"/>
              <a:buChar char="§"/>
            </a:pPr>
            <a:r>
              <a:rPr lang="en-US" dirty="0" smtClean="0">
                <a:solidFill>
                  <a:schemeClr val="tx2"/>
                </a:solidFill>
              </a:rPr>
              <a:t>Accommodating </a:t>
            </a:r>
            <a:r>
              <a:rPr lang="en-US" dirty="0">
                <a:solidFill>
                  <a:schemeClr val="tx2"/>
                </a:solidFill>
              </a:rPr>
              <a:t>Changes</a:t>
            </a:r>
          </a:p>
          <a:p>
            <a:pPr lvl="1">
              <a:spcBef>
                <a:spcPts val="600"/>
              </a:spcBef>
            </a:pPr>
            <a:r>
              <a:rPr lang="en-US" dirty="0" smtClean="0">
                <a:solidFill>
                  <a:schemeClr val="tx2"/>
                </a:solidFill>
              </a:rPr>
              <a:t>Funding changes at the Federal and State level</a:t>
            </a:r>
          </a:p>
          <a:p>
            <a:pPr lvl="1">
              <a:spcBef>
                <a:spcPts val="600"/>
              </a:spcBef>
            </a:pPr>
            <a:r>
              <a:rPr lang="en-US" dirty="0" smtClean="0">
                <a:solidFill>
                  <a:schemeClr val="tx2"/>
                </a:solidFill>
              </a:rPr>
              <a:t>County becoming more urban / less rural</a:t>
            </a:r>
            <a:endParaRPr lang="en-US" dirty="0">
              <a:solidFill>
                <a:schemeClr val="tx2"/>
              </a:solidFill>
            </a:endParaRPr>
          </a:p>
        </p:txBody>
      </p:sp>
      <p:pic>
        <p:nvPicPr>
          <p:cNvPr id="4" name="Picture 2" descr="http://www.cherokeega.com/Transportation/documents/images/catslogo_sq.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34200" y="285749"/>
            <a:ext cx="857250" cy="857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096028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Existing Services</a:t>
            </a:r>
          </a:p>
        </p:txBody>
      </p:sp>
      <p:sp>
        <p:nvSpPr>
          <p:cNvPr id="3" name="Text Placeholder 2"/>
          <p:cNvSpPr>
            <a:spLocks noGrp="1"/>
          </p:cNvSpPr>
          <p:nvPr>
            <p:ph type="body" idx="1"/>
          </p:nvPr>
        </p:nvSpPr>
        <p:spPr>
          <a:xfrm>
            <a:off x="1371600" y="838200"/>
            <a:ext cx="4040188" cy="583156"/>
          </a:xfrm>
        </p:spPr>
        <p:txBody>
          <a:bodyPr>
            <a:normAutofit/>
          </a:bodyPr>
          <a:lstStyle/>
          <a:p>
            <a:pPr marL="342900" indent="-342900">
              <a:buFont typeface="Arial" pitchFamily="34" charset="0"/>
              <a:buChar char="•"/>
            </a:pPr>
            <a:r>
              <a:rPr lang="en-US" sz="2000" dirty="0" smtClean="0">
                <a:solidFill>
                  <a:schemeClr val="tx2"/>
                </a:solidFill>
              </a:rPr>
              <a:t>CATS:</a:t>
            </a:r>
            <a:endParaRPr lang="en-US" sz="2000" dirty="0">
              <a:solidFill>
                <a:schemeClr val="tx2"/>
              </a:solidFill>
            </a:endParaRPr>
          </a:p>
        </p:txBody>
      </p:sp>
      <p:sp>
        <p:nvSpPr>
          <p:cNvPr id="4" name="Content Placeholder 3"/>
          <p:cNvSpPr>
            <a:spLocks noGrp="1"/>
          </p:cNvSpPr>
          <p:nvPr>
            <p:ph sz="half" idx="2"/>
          </p:nvPr>
        </p:nvSpPr>
        <p:spPr>
          <a:xfrm>
            <a:off x="1371600" y="1447800"/>
            <a:ext cx="4040188" cy="2362200"/>
          </a:xfrm>
        </p:spPr>
        <p:txBody>
          <a:bodyPr>
            <a:normAutofit fontScale="85000" lnSpcReduction="20000"/>
          </a:bodyPr>
          <a:lstStyle/>
          <a:p>
            <a:pPr lvl="1"/>
            <a:r>
              <a:rPr lang="en-US" sz="2100" dirty="0">
                <a:solidFill>
                  <a:schemeClr val="tx2"/>
                </a:solidFill>
              </a:rPr>
              <a:t>2 Fixed Routes in Canton</a:t>
            </a:r>
          </a:p>
          <a:p>
            <a:pPr lvl="2"/>
            <a:r>
              <a:rPr lang="en-US" sz="1900" dirty="0">
                <a:solidFill>
                  <a:schemeClr val="tx2"/>
                </a:solidFill>
              </a:rPr>
              <a:t>Hourly service, 8:00 AM-4:00 PM</a:t>
            </a:r>
          </a:p>
          <a:p>
            <a:pPr lvl="1"/>
            <a:r>
              <a:rPr lang="en-US" sz="2100" dirty="0">
                <a:solidFill>
                  <a:schemeClr val="tx2"/>
                </a:solidFill>
              </a:rPr>
              <a:t>Public countywide demand response</a:t>
            </a:r>
          </a:p>
          <a:p>
            <a:pPr lvl="2"/>
            <a:r>
              <a:rPr lang="en-US" sz="1900" dirty="0" smtClean="0">
                <a:solidFill>
                  <a:schemeClr val="tx2"/>
                </a:solidFill>
              </a:rPr>
              <a:t>9:00 AM-1:00 </a:t>
            </a:r>
            <a:r>
              <a:rPr lang="en-US" sz="1900" dirty="0">
                <a:solidFill>
                  <a:schemeClr val="tx2"/>
                </a:solidFill>
              </a:rPr>
              <a:t>PM</a:t>
            </a:r>
          </a:p>
          <a:p>
            <a:pPr lvl="1"/>
            <a:r>
              <a:rPr lang="en-US" sz="2100" dirty="0">
                <a:solidFill>
                  <a:schemeClr val="tx2"/>
                </a:solidFill>
              </a:rPr>
              <a:t>Contracted Services</a:t>
            </a:r>
          </a:p>
          <a:p>
            <a:pPr lvl="2"/>
            <a:r>
              <a:rPr lang="en-US" sz="1900" dirty="0">
                <a:solidFill>
                  <a:schemeClr val="tx2"/>
                </a:solidFill>
              </a:rPr>
              <a:t>Cherokee Training Center</a:t>
            </a:r>
          </a:p>
          <a:p>
            <a:pPr lvl="2"/>
            <a:r>
              <a:rPr lang="en-US" sz="1900" dirty="0">
                <a:solidFill>
                  <a:schemeClr val="tx2"/>
                </a:solidFill>
              </a:rPr>
              <a:t>Cherokee Senior Center</a:t>
            </a:r>
          </a:p>
          <a:p>
            <a:pPr lvl="2"/>
            <a:r>
              <a:rPr lang="en-US" sz="1900" dirty="0">
                <a:solidFill>
                  <a:schemeClr val="tx2"/>
                </a:solidFill>
              </a:rPr>
              <a:t>DHS</a:t>
            </a:r>
          </a:p>
          <a:p>
            <a:endParaRPr lang="en-US" dirty="0"/>
          </a:p>
        </p:txBody>
      </p:sp>
      <p:pic>
        <p:nvPicPr>
          <p:cNvPr id="7"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5434" t="1277" r="5498" b="4156"/>
          <a:stretch/>
        </p:blipFill>
        <p:spPr>
          <a:xfrm>
            <a:off x="5409244" y="914400"/>
            <a:ext cx="3715706" cy="5105400"/>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
        <p:nvSpPr>
          <p:cNvPr id="8" name="Text Placeholder 2"/>
          <p:cNvSpPr>
            <a:spLocks noGrp="1"/>
          </p:cNvSpPr>
          <p:nvPr>
            <p:ph type="body" idx="1"/>
          </p:nvPr>
        </p:nvSpPr>
        <p:spPr>
          <a:xfrm>
            <a:off x="1371600" y="3733800"/>
            <a:ext cx="4040188" cy="583156"/>
          </a:xfrm>
        </p:spPr>
        <p:txBody>
          <a:bodyPr>
            <a:normAutofit/>
          </a:bodyPr>
          <a:lstStyle/>
          <a:p>
            <a:pPr marL="342900" indent="-342900">
              <a:buFont typeface="Arial" pitchFamily="34" charset="0"/>
              <a:buChar char="•"/>
            </a:pPr>
            <a:r>
              <a:rPr lang="en-US" sz="2000" dirty="0" smtClean="0">
                <a:solidFill>
                  <a:schemeClr val="tx2"/>
                </a:solidFill>
              </a:rPr>
              <a:t>GRTA</a:t>
            </a:r>
            <a:endParaRPr lang="en-US" sz="2000" dirty="0">
              <a:solidFill>
                <a:schemeClr val="tx2"/>
              </a:solidFill>
            </a:endParaRPr>
          </a:p>
        </p:txBody>
      </p:sp>
      <p:sp>
        <p:nvSpPr>
          <p:cNvPr id="9" name="Content Placeholder 3"/>
          <p:cNvSpPr>
            <a:spLocks noGrp="1"/>
          </p:cNvSpPr>
          <p:nvPr>
            <p:ph sz="half" idx="2"/>
          </p:nvPr>
        </p:nvSpPr>
        <p:spPr>
          <a:xfrm>
            <a:off x="1371600" y="4343400"/>
            <a:ext cx="4040188" cy="1066800"/>
          </a:xfrm>
        </p:spPr>
        <p:txBody>
          <a:bodyPr>
            <a:normAutofit fontScale="85000" lnSpcReduction="20000"/>
          </a:bodyPr>
          <a:lstStyle/>
          <a:p>
            <a:pPr lvl="1"/>
            <a:r>
              <a:rPr lang="en-US" sz="2100" dirty="0">
                <a:solidFill>
                  <a:schemeClr val="tx2"/>
                </a:solidFill>
              </a:rPr>
              <a:t>Route 490: </a:t>
            </a:r>
            <a:r>
              <a:rPr lang="en-US" sz="2100" dirty="0" smtClean="0">
                <a:solidFill>
                  <a:schemeClr val="tx2"/>
                </a:solidFill>
              </a:rPr>
              <a:t>Canton / Woodstock </a:t>
            </a:r>
            <a:r>
              <a:rPr lang="en-US" sz="2100" dirty="0">
                <a:solidFill>
                  <a:schemeClr val="tx2"/>
                </a:solidFill>
              </a:rPr>
              <a:t>→ Downtown</a:t>
            </a:r>
          </a:p>
          <a:p>
            <a:pPr lvl="1"/>
            <a:r>
              <a:rPr lang="en-US" sz="2100" dirty="0">
                <a:solidFill>
                  <a:schemeClr val="tx2"/>
                </a:solidFill>
              </a:rPr>
              <a:t>Route 491: Woodstock to Midtown</a:t>
            </a:r>
          </a:p>
          <a:p>
            <a:endParaRPr lang="en-US" dirty="0"/>
          </a:p>
        </p:txBody>
      </p:sp>
    </p:spTree>
    <p:extLst>
      <p:ext uri="{BB962C8B-B14F-4D97-AF65-F5344CB8AC3E}">
        <p14:creationId xmlns:p14="http://schemas.microsoft.com/office/powerpoint/2010/main" val="40823570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dirty="0" smtClean="0">
                <a:solidFill>
                  <a:schemeClr val="tx2"/>
                </a:solidFill>
                <a:latin typeface="Arial" pitchFamily="34" charset="0"/>
              </a:rPr>
              <a:t>CTP Purpose</a:t>
            </a:r>
            <a:endParaRPr lang="en-US" dirty="0">
              <a:solidFill>
                <a:schemeClr val="tx2"/>
              </a:solidFill>
              <a:latin typeface="Arial" pitchFamily="34" charset="0"/>
            </a:endParaRPr>
          </a:p>
        </p:txBody>
      </p:sp>
      <p:sp>
        <p:nvSpPr>
          <p:cNvPr id="3" name="Content Placeholder 2"/>
          <p:cNvSpPr>
            <a:spLocks noGrp="1"/>
          </p:cNvSpPr>
          <p:nvPr>
            <p:ph idx="1"/>
          </p:nvPr>
        </p:nvSpPr>
        <p:spPr/>
        <p:txBody>
          <a:bodyPr>
            <a:normAutofit/>
          </a:bodyPr>
          <a:lstStyle/>
          <a:p>
            <a:pPr>
              <a:spcBef>
                <a:spcPts val="1800"/>
              </a:spcBef>
              <a:buFont typeface="Wingdings" pitchFamily="2" charset="2"/>
              <a:buChar char="§"/>
            </a:pPr>
            <a:r>
              <a:rPr lang="en-US" dirty="0" smtClean="0">
                <a:solidFill>
                  <a:schemeClr val="tx2"/>
                </a:solidFill>
              </a:rPr>
              <a:t>Re-evaluation of the 2008 CTP vision, goals, objectives, and investment strategies</a:t>
            </a:r>
          </a:p>
          <a:p>
            <a:pPr>
              <a:spcBef>
                <a:spcPts val="1800"/>
              </a:spcBef>
              <a:buFont typeface="Wingdings" pitchFamily="2" charset="2"/>
              <a:buChar char="§"/>
            </a:pPr>
            <a:r>
              <a:rPr lang="en-US" dirty="0" smtClean="0">
                <a:solidFill>
                  <a:schemeClr val="tx2"/>
                </a:solidFill>
              </a:rPr>
              <a:t>Update existing and future needs based on current conditions</a:t>
            </a:r>
          </a:p>
          <a:p>
            <a:pPr>
              <a:spcBef>
                <a:spcPts val="1800"/>
              </a:spcBef>
              <a:buFont typeface="Wingdings" pitchFamily="2" charset="2"/>
              <a:buChar char="§"/>
            </a:pPr>
            <a:r>
              <a:rPr lang="en-US" dirty="0" smtClean="0">
                <a:solidFill>
                  <a:schemeClr val="tx2"/>
                </a:solidFill>
              </a:rPr>
              <a:t>Identify potential solutions, with a focus on innovative, less costly options</a:t>
            </a:r>
          </a:p>
          <a:p>
            <a:pPr>
              <a:spcBef>
                <a:spcPts val="1800"/>
              </a:spcBef>
              <a:buFont typeface="Wingdings" pitchFamily="2" charset="2"/>
              <a:buChar char="§"/>
            </a:pPr>
            <a:r>
              <a:rPr lang="en-US" dirty="0" smtClean="0">
                <a:solidFill>
                  <a:schemeClr val="tx2"/>
                </a:solidFill>
              </a:rPr>
              <a:t>Develop funding strategy and prioritize future SPLOST projects</a:t>
            </a:r>
          </a:p>
          <a:p>
            <a:pPr>
              <a:lnSpc>
                <a:spcPct val="150000"/>
              </a:lnSpc>
              <a:spcBef>
                <a:spcPts val="1800"/>
              </a:spcBef>
              <a:buFont typeface="Wingdings" pitchFamily="2" charset="2"/>
              <a:buChar char="§"/>
            </a:pPr>
            <a:endParaRPr lang="en-US" dirty="0" smtClean="0">
              <a:solidFill>
                <a:schemeClr val="tx2"/>
              </a:solidFill>
            </a:endParaRPr>
          </a:p>
        </p:txBody>
      </p:sp>
    </p:spTree>
    <p:extLst>
      <p:ext uri="{BB962C8B-B14F-4D97-AF65-F5344CB8AC3E}">
        <p14:creationId xmlns:p14="http://schemas.microsoft.com/office/powerpoint/2010/main" val="341557340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524000" y="381000"/>
            <a:ext cx="7391400" cy="579438"/>
          </a:xfrm>
        </p:spPr>
        <p:txBody>
          <a:bodyPr/>
          <a:lstStyle/>
          <a:p>
            <a:r>
              <a:rPr lang="en-US" dirty="0" smtClean="0">
                <a:solidFill>
                  <a:schemeClr val="tx2"/>
                </a:solidFill>
                <a:latin typeface="Arial" panose="020B0604020202020204" pitchFamily="34" charset="0"/>
                <a:cs typeface="Arial" panose="020B0604020202020204" pitchFamily="34" charset="0"/>
              </a:rPr>
              <a:t>Summary of Transit Needs</a:t>
            </a:r>
            <a:endParaRPr lang="en-US" dirty="0">
              <a:solidFill>
                <a:schemeClr val="tx2"/>
              </a:solidFill>
              <a:latin typeface="Arial" panose="020B0604020202020204" pitchFamily="34" charset="0"/>
              <a:cs typeface="Arial" panose="020B0604020202020204" pitchFamily="34" charset="0"/>
            </a:endParaRPr>
          </a:p>
        </p:txBody>
      </p:sp>
      <p:sp>
        <p:nvSpPr>
          <p:cNvPr id="6" name="Content Placeholder 5"/>
          <p:cNvSpPr>
            <a:spLocks noGrp="1"/>
          </p:cNvSpPr>
          <p:nvPr>
            <p:ph idx="1"/>
          </p:nvPr>
        </p:nvSpPr>
        <p:spPr>
          <a:xfrm>
            <a:off x="1524000" y="1371600"/>
            <a:ext cx="3638550" cy="4753460"/>
          </a:xfrm>
        </p:spPr>
        <p:txBody>
          <a:bodyPr>
            <a:normAutofit lnSpcReduction="10000"/>
          </a:bodyPr>
          <a:lstStyle/>
          <a:p>
            <a:pPr marL="425487" indent="-425487">
              <a:buFont typeface="+mj-lt"/>
              <a:buAutoNum type="arabicPeriod"/>
            </a:pPr>
            <a:r>
              <a:rPr lang="en-US" sz="1800" dirty="0" smtClean="0">
                <a:solidFill>
                  <a:schemeClr val="tx2"/>
                </a:solidFill>
              </a:rPr>
              <a:t>Increased services in Woodstock</a:t>
            </a:r>
          </a:p>
          <a:p>
            <a:pPr marL="425487" indent="-425487">
              <a:buFont typeface="+mj-lt"/>
              <a:buAutoNum type="arabicPeriod"/>
            </a:pPr>
            <a:r>
              <a:rPr lang="en-US" sz="1800" dirty="0" smtClean="0">
                <a:solidFill>
                  <a:schemeClr val="tx2"/>
                </a:solidFill>
              </a:rPr>
              <a:t>Connection between Canton, Holly Springs, and Woodstock</a:t>
            </a:r>
          </a:p>
          <a:p>
            <a:pPr marL="425487" indent="-425487">
              <a:buFont typeface="+mj-lt"/>
              <a:buAutoNum type="arabicPeriod"/>
            </a:pPr>
            <a:r>
              <a:rPr lang="en-US" sz="1800" dirty="0" smtClean="0">
                <a:solidFill>
                  <a:schemeClr val="tx2"/>
                </a:solidFill>
              </a:rPr>
              <a:t>Transit connections across county lines</a:t>
            </a:r>
          </a:p>
          <a:p>
            <a:pPr marL="425487" indent="-425487">
              <a:buFont typeface="+mj-lt"/>
              <a:buAutoNum type="arabicPeriod"/>
            </a:pPr>
            <a:r>
              <a:rPr lang="en-US" sz="1800" dirty="0" smtClean="0">
                <a:solidFill>
                  <a:schemeClr val="tx2"/>
                </a:solidFill>
              </a:rPr>
              <a:t>Regional fare/transfer interconnectivity</a:t>
            </a:r>
          </a:p>
          <a:p>
            <a:pPr marL="425487" indent="-425487">
              <a:buFont typeface="+mj-lt"/>
              <a:buAutoNum type="arabicPeriod"/>
            </a:pPr>
            <a:r>
              <a:rPr lang="en-US" sz="1800" dirty="0" smtClean="0">
                <a:solidFill>
                  <a:schemeClr val="tx2"/>
                </a:solidFill>
              </a:rPr>
              <a:t>Improved real-time customer information</a:t>
            </a:r>
          </a:p>
          <a:p>
            <a:pPr marL="425487" indent="-425487">
              <a:buFont typeface="+mj-lt"/>
              <a:buAutoNum type="arabicPeriod"/>
            </a:pPr>
            <a:r>
              <a:rPr lang="en-US" sz="1800" dirty="0" smtClean="0">
                <a:solidFill>
                  <a:schemeClr val="tx2"/>
                </a:solidFill>
              </a:rPr>
              <a:t>Improved stop amenities</a:t>
            </a:r>
          </a:p>
          <a:p>
            <a:pPr marL="425487" indent="-425487">
              <a:buFont typeface="+mj-lt"/>
              <a:buAutoNum type="arabicPeriod"/>
            </a:pPr>
            <a:r>
              <a:rPr lang="en-US" sz="1800" dirty="0" smtClean="0">
                <a:solidFill>
                  <a:schemeClr val="tx2"/>
                </a:solidFill>
              </a:rPr>
              <a:t>Increase choice ridership</a:t>
            </a:r>
          </a:p>
          <a:p>
            <a:pPr marL="425487" indent="-425487">
              <a:buFont typeface="+mj-lt"/>
              <a:buAutoNum type="arabicPeriod"/>
            </a:pPr>
            <a:r>
              <a:rPr lang="en-US" sz="1800" dirty="0" smtClean="0">
                <a:solidFill>
                  <a:schemeClr val="tx2"/>
                </a:solidFill>
              </a:rPr>
              <a:t>Additional operating funding sources</a:t>
            </a:r>
          </a:p>
          <a:p>
            <a:pPr marL="425487" indent="-425487">
              <a:buFont typeface="+mj-lt"/>
              <a:buAutoNum type="arabicPeriod"/>
            </a:pPr>
            <a:r>
              <a:rPr lang="en-US" sz="1800" dirty="0" smtClean="0">
                <a:solidFill>
                  <a:schemeClr val="tx2"/>
                </a:solidFill>
              </a:rPr>
              <a:t>Additional capital funding sources</a:t>
            </a:r>
            <a:endParaRPr lang="en-US" sz="1800" dirty="0">
              <a:solidFill>
                <a:schemeClr val="tx2"/>
              </a:solidFill>
            </a:endParaRPr>
          </a:p>
        </p:txBody>
      </p:sp>
      <p:pic>
        <p:nvPicPr>
          <p:cNvPr id="7" name="Picture 6" descr="\\ATLANTA-SERVER\MPE Pubshare\Projects\YR 2014\14-060 CherokeeCTP\Funding_Changes\transitpropoenmsity_blockgroups (1024x1024).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1295400"/>
            <a:ext cx="3701853" cy="4859118"/>
          </a:xfrm>
          <a:prstGeom prst="rect">
            <a:avLst/>
          </a:prstGeom>
          <a:noFill/>
          <a:ln>
            <a:noFill/>
          </a:ln>
        </p:spPr>
      </p:pic>
    </p:spTree>
    <p:extLst>
      <p:ext uri="{BB962C8B-B14F-4D97-AF65-F5344CB8AC3E}">
        <p14:creationId xmlns:p14="http://schemas.microsoft.com/office/powerpoint/2010/main" val="344861801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anose="020B0604020202020204" pitchFamily="34" charset="0"/>
                <a:cs typeface="Arial" panose="020B0604020202020204" pitchFamily="34" charset="0"/>
              </a:rPr>
              <a:t/>
            </a:r>
            <a:br>
              <a:rPr lang="en-US" dirty="0" smtClean="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Transit </a:t>
            </a:r>
            <a:r>
              <a:rPr lang="en-US" dirty="0" smtClean="0">
                <a:latin typeface="Arial" panose="020B0604020202020204" pitchFamily="34" charset="0"/>
                <a:cs typeface="Arial" panose="020B0604020202020204" pitchFamily="34" charset="0"/>
              </a:rPr>
              <a:t>Scenarios</a:t>
            </a:r>
            <a:endParaRPr lang="en-US" dirty="0">
              <a:latin typeface="Arial" panose="020B0604020202020204" pitchFamily="34" charset="0"/>
              <a:cs typeface="Arial" panose="020B0604020202020204" pitchFamily="34" charset="0"/>
            </a:endParaRPr>
          </a:p>
        </p:txBody>
      </p:sp>
      <p:pic>
        <p:nvPicPr>
          <p:cNvPr id="4" name="Picture 2" descr="http://www.cherokeega.com/Transportation/documents/images/catslogo_sq.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34200" y="285749"/>
            <a:ext cx="857250" cy="85725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0" name="Table 29"/>
          <p:cNvGraphicFramePr>
            <a:graphicFrameLocks noGrp="1"/>
          </p:cNvGraphicFramePr>
          <p:nvPr>
            <p:extLst/>
          </p:nvPr>
        </p:nvGraphicFramePr>
        <p:xfrm>
          <a:off x="2228851" y="1543051"/>
          <a:ext cx="5657850" cy="4109434"/>
        </p:xfrm>
        <a:graphic>
          <a:graphicData uri="http://schemas.openxmlformats.org/drawingml/2006/table">
            <a:tbl>
              <a:tblPr firstRow="1" bandRow="1">
                <a:tableStyleId>{5C22544A-7EE6-4342-B048-85BDC9FD1C3A}</a:tableStyleId>
              </a:tblPr>
              <a:tblGrid>
                <a:gridCol w="2743199"/>
                <a:gridCol w="1008849"/>
                <a:gridCol w="952901"/>
                <a:gridCol w="952901"/>
              </a:tblGrid>
              <a:tr h="617220">
                <a:tc>
                  <a:txBody>
                    <a:bodyPr/>
                    <a:lstStyle/>
                    <a:p>
                      <a:r>
                        <a:rPr lang="en-US" sz="1400" dirty="0" smtClean="0"/>
                        <a:t>Factors</a:t>
                      </a:r>
                      <a:endParaRPr lang="en-US" sz="1400" dirty="0"/>
                    </a:p>
                  </a:txBody>
                  <a:tcPr marL="68580" marR="68580" marT="34290" marB="34290">
                    <a:solidFill>
                      <a:schemeClr val="tx1">
                        <a:lumMod val="65000"/>
                        <a:lumOff val="35000"/>
                      </a:schemeClr>
                    </a:solidFill>
                  </a:tcPr>
                </a:tc>
                <a:tc>
                  <a:txBody>
                    <a:bodyPr/>
                    <a:lstStyle/>
                    <a:p>
                      <a:r>
                        <a:rPr lang="en-US" sz="1200" dirty="0" smtClean="0"/>
                        <a:t>Scenario</a:t>
                      </a:r>
                      <a:r>
                        <a:rPr lang="en-US" sz="1200" baseline="0" dirty="0" smtClean="0"/>
                        <a:t> 1</a:t>
                      </a:r>
                    </a:p>
                    <a:p>
                      <a:r>
                        <a:rPr lang="en-US" sz="1200" baseline="0" dirty="0" smtClean="0"/>
                        <a:t>No </a:t>
                      </a:r>
                    </a:p>
                    <a:p>
                      <a:r>
                        <a:rPr lang="en-US" sz="1200" baseline="0" dirty="0" smtClean="0"/>
                        <a:t>Change</a:t>
                      </a:r>
                      <a:endParaRPr lang="en-US" sz="1200" dirty="0"/>
                    </a:p>
                  </a:txBody>
                  <a:tcPr marL="68580" marR="68580" marT="34290" marB="34290">
                    <a:solidFill>
                      <a:schemeClr val="accent2">
                        <a:lumMod val="75000"/>
                      </a:schemeClr>
                    </a:solidFill>
                  </a:tcPr>
                </a:tc>
                <a:tc>
                  <a:txBody>
                    <a:bodyPr/>
                    <a:lstStyle/>
                    <a:p>
                      <a:r>
                        <a:rPr lang="en-US" sz="1200" baseline="0" dirty="0" smtClean="0"/>
                        <a:t>Scenario 2</a:t>
                      </a:r>
                    </a:p>
                    <a:p>
                      <a:r>
                        <a:rPr lang="en-US" sz="1200" baseline="0" dirty="0" smtClean="0"/>
                        <a:t>Moderate Investment</a:t>
                      </a:r>
                      <a:endParaRPr lang="en-US" sz="1200" baseline="0" dirty="0"/>
                    </a:p>
                  </a:txBody>
                  <a:tcPr marL="68580" marR="68580" marT="34290" marB="34290">
                    <a:solidFill>
                      <a:schemeClr val="accent1">
                        <a:lumMod val="75000"/>
                      </a:schemeClr>
                    </a:solidFill>
                  </a:tcPr>
                </a:tc>
                <a:tc>
                  <a:txBody>
                    <a:bodyPr/>
                    <a:lstStyle/>
                    <a:p>
                      <a:r>
                        <a:rPr lang="en-US" sz="1200" baseline="0" dirty="0" smtClean="0"/>
                        <a:t>Scenario 3</a:t>
                      </a:r>
                    </a:p>
                    <a:p>
                      <a:r>
                        <a:rPr lang="en-US" sz="1200" baseline="0" dirty="0" smtClean="0"/>
                        <a:t>High Investment</a:t>
                      </a:r>
                      <a:endParaRPr lang="en-US" sz="1200" baseline="0" dirty="0"/>
                    </a:p>
                  </a:txBody>
                  <a:tcPr marL="68580" marR="68580" marT="34290" marB="34290">
                    <a:solidFill>
                      <a:schemeClr val="accent3">
                        <a:lumMod val="50000"/>
                      </a:schemeClr>
                    </a:solidFill>
                  </a:tcPr>
                </a:tc>
              </a:tr>
              <a:tr h="274320">
                <a:tc gridSpan="4">
                  <a:txBody>
                    <a:bodyPr/>
                    <a:lstStyle/>
                    <a:p>
                      <a:pPr algn="l"/>
                      <a:r>
                        <a:rPr lang="en-US" sz="1400" b="1" dirty="0" smtClean="0"/>
                        <a:t>Service Levels</a:t>
                      </a:r>
                      <a:endParaRPr lang="en-US" sz="1400" b="1" dirty="0"/>
                    </a:p>
                  </a:txBody>
                  <a:tcPr marL="68580" marR="68580" marT="34290" marB="34290">
                    <a:solidFill>
                      <a:schemeClr val="bg2">
                        <a:lumMod val="75000"/>
                      </a:schemeClr>
                    </a:solidFill>
                  </a:tcPr>
                </a:tc>
                <a:tc hMerge="1">
                  <a:txBody>
                    <a:bodyPr/>
                    <a:lstStyle/>
                    <a:p>
                      <a:endParaRPr lang="en-US"/>
                    </a:p>
                  </a:txBody>
                  <a:tcPr/>
                </a:tc>
                <a:tc hMerge="1">
                  <a:txBody>
                    <a:bodyPr/>
                    <a:lstStyle/>
                    <a:p>
                      <a:endParaRPr lang="en-US" dirty="0"/>
                    </a:p>
                  </a:txBody>
                  <a:tcPr anchor="ctr">
                    <a:solidFill>
                      <a:schemeClr val="accent1">
                        <a:lumMod val="40000"/>
                        <a:lumOff val="60000"/>
                      </a:schemeClr>
                    </a:solidFill>
                  </a:tcPr>
                </a:tc>
                <a:tc hMerge="1">
                  <a:txBody>
                    <a:bodyPr/>
                    <a:lstStyle/>
                    <a:p>
                      <a:endParaRPr lang="en-US" dirty="0"/>
                    </a:p>
                  </a:txBody>
                  <a:tcPr anchor="ctr">
                    <a:solidFill>
                      <a:schemeClr val="accent3">
                        <a:lumMod val="60000"/>
                        <a:lumOff val="40000"/>
                      </a:schemeClr>
                    </a:solidFill>
                  </a:tcPr>
                </a:tc>
              </a:tr>
              <a:tr h="274320">
                <a:tc>
                  <a:txBody>
                    <a:bodyPr/>
                    <a:lstStyle/>
                    <a:p>
                      <a:r>
                        <a:rPr lang="en-US" sz="1400" dirty="0" smtClean="0"/>
                        <a:t>Increased</a:t>
                      </a:r>
                      <a:r>
                        <a:rPr lang="en-US" sz="1400" baseline="0" dirty="0" smtClean="0"/>
                        <a:t> f</a:t>
                      </a:r>
                      <a:r>
                        <a:rPr lang="en-US" sz="1400" dirty="0" smtClean="0"/>
                        <a:t>ixed</a:t>
                      </a:r>
                      <a:r>
                        <a:rPr lang="en-US" sz="1400" baseline="0" dirty="0" smtClean="0"/>
                        <a:t> Route Service Hours</a:t>
                      </a:r>
                      <a:endParaRPr lang="en-US" sz="1400" dirty="0"/>
                    </a:p>
                  </a:txBody>
                  <a:tcPr marL="68580" marR="68580" marT="34290" marB="34290">
                    <a:solidFill>
                      <a:schemeClr val="bg1">
                        <a:lumMod val="85000"/>
                      </a:schemeClr>
                    </a:solidFill>
                  </a:tcPr>
                </a:tc>
                <a:tc>
                  <a:txBody>
                    <a:bodyPr/>
                    <a:lstStyle/>
                    <a:p>
                      <a:endParaRPr lang="en-US" sz="1400" dirty="0"/>
                    </a:p>
                  </a:txBody>
                  <a:tcPr marL="68580" marR="68580" marT="34290" marB="34290" anchor="ctr">
                    <a:solidFill>
                      <a:schemeClr val="accent2">
                        <a:lumMod val="40000"/>
                        <a:lumOff val="60000"/>
                      </a:schemeClr>
                    </a:solidFill>
                  </a:tcPr>
                </a:tc>
                <a:tc>
                  <a:txBody>
                    <a:bodyPr/>
                    <a:lstStyle/>
                    <a:p>
                      <a:endParaRPr lang="en-US" sz="1400" dirty="0"/>
                    </a:p>
                  </a:txBody>
                  <a:tcPr marL="68580" marR="68580" marT="34290" marB="34290" anchor="ctr">
                    <a:solidFill>
                      <a:schemeClr val="accent1">
                        <a:lumMod val="40000"/>
                        <a:lumOff val="60000"/>
                      </a:schemeClr>
                    </a:solidFill>
                  </a:tcPr>
                </a:tc>
                <a:tc>
                  <a:txBody>
                    <a:bodyPr/>
                    <a:lstStyle/>
                    <a:p>
                      <a:endParaRPr lang="en-US" sz="1400" dirty="0"/>
                    </a:p>
                  </a:txBody>
                  <a:tcPr marL="68580" marR="68580" marT="34290" marB="34290" anchor="ctr">
                    <a:solidFill>
                      <a:schemeClr val="accent3">
                        <a:lumMod val="60000"/>
                        <a:lumOff val="40000"/>
                      </a:schemeClr>
                    </a:solidFill>
                  </a:tcPr>
                </a:tc>
              </a:tr>
              <a:tr h="480060">
                <a:tc>
                  <a:txBody>
                    <a:bodyPr/>
                    <a:lstStyle/>
                    <a:p>
                      <a:r>
                        <a:rPr lang="en-US" sz="1400" dirty="0" smtClean="0"/>
                        <a:t>Increased</a:t>
                      </a:r>
                      <a:r>
                        <a:rPr lang="en-US" sz="1400" baseline="0" dirty="0" smtClean="0"/>
                        <a:t> n</a:t>
                      </a:r>
                      <a:r>
                        <a:rPr lang="en-US" sz="1400" dirty="0" smtClean="0"/>
                        <a:t>umber of demand</a:t>
                      </a:r>
                      <a:r>
                        <a:rPr lang="en-US" sz="1400" baseline="0" dirty="0" smtClean="0"/>
                        <a:t> response vehicles</a:t>
                      </a:r>
                      <a:endParaRPr lang="en-US" sz="1400" dirty="0"/>
                    </a:p>
                  </a:txBody>
                  <a:tcPr marL="68580" marR="68580" marT="34290" marB="34290">
                    <a:solidFill>
                      <a:schemeClr val="bg1">
                        <a:lumMod val="8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smtClean="0"/>
                    </a:p>
                  </a:txBody>
                  <a:tcPr marL="68580" marR="68580" marT="34290" marB="34290" anchor="ctr">
                    <a:solidFill>
                      <a:schemeClr val="accent2">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smtClean="0"/>
                    </a:p>
                  </a:txBody>
                  <a:tcPr marL="68580" marR="68580" marT="34290" marB="34290" anchor="ctr">
                    <a:solidFill>
                      <a:schemeClr val="accent1">
                        <a:lumMod val="40000"/>
                        <a:lumOff val="60000"/>
                      </a:schemeClr>
                    </a:solidFill>
                  </a:tcPr>
                </a:tc>
                <a:tc>
                  <a:txBody>
                    <a:bodyPr/>
                    <a:lstStyle/>
                    <a:p>
                      <a:endParaRPr lang="en-US" sz="1400" dirty="0"/>
                    </a:p>
                  </a:txBody>
                  <a:tcPr marL="68580" marR="68580" marT="34290" marB="34290" anchor="ctr">
                    <a:solidFill>
                      <a:schemeClr val="accent3">
                        <a:lumMod val="60000"/>
                        <a:lumOff val="40000"/>
                      </a:schemeClr>
                    </a:solidFill>
                  </a:tcPr>
                </a:tc>
              </a:tr>
              <a:tr h="480060">
                <a:tc>
                  <a:txBody>
                    <a:bodyPr/>
                    <a:lstStyle/>
                    <a:p>
                      <a:r>
                        <a:rPr lang="en-US" sz="1400" dirty="0" smtClean="0"/>
                        <a:t>Increased number of stops with amenities</a:t>
                      </a:r>
                      <a:endParaRPr lang="en-US" sz="1400" dirty="0"/>
                    </a:p>
                  </a:txBody>
                  <a:tcPr marL="68580" marR="68580" marT="34290" marB="34290">
                    <a:solidFill>
                      <a:schemeClr val="bg1">
                        <a:lumMod val="8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smtClean="0"/>
                    </a:p>
                  </a:txBody>
                  <a:tcPr marL="68580" marR="68580" marT="34290" marB="34290" anchor="ctr">
                    <a:solidFill>
                      <a:schemeClr val="accent2">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a:p>
                  </a:txBody>
                  <a:tcPr marL="68580" marR="68580" marT="34290" marB="34290" anchor="ctr">
                    <a:solidFill>
                      <a:schemeClr val="accent1">
                        <a:lumMod val="40000"/>
                        <a:lumOff val="60000"/>
                      </a:schemeClr>
                    </a:solidFill>
                  </a:tcPr>
                </a:tc>
                <a:tc>
                  <a:txBody>
                    <a:bodyPr/>
                    <a:lstStyle/>
                    <a:p>
                      <a:endParaRPr lang="en-US" sz="1400" dirty="0"/>
                    </a:p>
                  </a:txBody>
                  <a:tcPr marL="68580" marR="68580" marT="34290" marB="34290" anchor="ctr">
                    <a:solidFill>
                      <a:schemeClr val="accent3">
                        <a:lumMod val="60000"/>
                        <a:lumOff val="40000"/>
                      </a:schemeClr>
                    </a:solidFill>
                  </a:tcPr>
                </a:tc>
              </a:tr>
              <a:tr h="274320">
                <a:tc gridSpan="4">
                  <a:txBody>
                    <a:bodyPr/>
                    <a:lstStyle/>
                    <a:p>
                      <a:pPr algn="l"/>
                      <a:r>
                        <a:rPr lang="en-US" sz="1400" b="1" dirty="0" smtClean="0"/>
                        <a:t>Connecting Destinations</a:t>
                      </a:r>
                      <a:endParaRPr lang="en-US" sz="1400" b="1" dirty="0"/>
                    </a:p>
                  </a:txBody>
                  <a:tcPr marL="68580" marR="68580" marT="34290" marB="34290">
                    <a:solidFill>
                      <a:schemeClr val="bg2">
                        <a:lumMod val="75000"/>
                      </a:schemeClr>
                    </a:solidFill>
                  </a:tcPr>
                </a:tc>
                <a:tc hMerge="1">
                  <a:txBody>
                    <a:bodyPr/>
                    <a:lstStyle/>
                    <a:p>
                      <a:endParaRPr lang="en-US"/>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txBody>
                  <a:tcPr anchor="ctr">
                    <a:solidFill>
                      <a:schemeClr val="accent1">
                        <a:lumMod val="40000"/>
                        <a:lumOff val="60000"/>
                      </a:schemeClr>
                    </a:solidFill>
                  </a:tcPr>
                </a:tc>
                <a:tc hMerge="1">
                  <a:txBody>
                    <a:bodyPr/>
                    <a:lstStyle/>
                    <a:p>
                      <a:endParaRPr lang="en-US" dirty="0"/>
                    </a:p>
                  </a:txBody>
                  <a:tcPr anchor="ctr">
                    <a:solidFill>
                      <a:schemeClr val="accent3">
                        <a:lumMod val="60000"/>
                        <a:lumOff val="40000"/>
                      </a:schemeClr>
                    </a:solidFill>
                  </a:tcPr>
                </a:tc>
              </a:tr>
              <a:tr h="313043">
                <a:tc>
                  <a:txBody>
                    <a:bodyPr/>
                    <a:lstStyle/>
                    <a:p>
                      <a:r>
                        <a:rPr lang="en-US" sz="1400" baseline="0" dirty="0" smtClean="0"/>
                        <a:t>New flex route area in Woodstock</a:t>
                      </a:r>
                      <a:endParaRPr lang="en-US" sz="1400" dirty="0"/>
                    </a:p>
                  </a:txBody>
                  <a:tcPr marL="68580" marR="68580" marT="34290" marB="34290">
                    <a:solidFill>
                      <a:schemeClr val="bg1">
                        <a:lumMod val="8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smtClean="0"/>
                    </a:p>
                  </a:txBody>
                  <a:tcPr marL="68580" marR="68580" marT="34290" marB="34290" anchor="ctr">
                    <a:solidFill>
                      <a:schemeClr val="accent2">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smtClean="0"/>
                    </a:p>
                  </a:txBody>
                  <a:tcPr marL="68580" marR="68580" marT="34290" marB="34290" anchor="ctr">
                    <a:solidFill>
                      <a:schemeClr val="accent1">
                        <a:lumMod val="40000"/>
                        <a:lumOff val="60000"/>
                      </a:schemeClr>
                    </a:solidFill>
                  </a:tcPr>
                </a:tc>
                <a:tc>
                  <a:txBody>
                    <a:bodyPr/>
                    <a:lstStyle/>
                    <a:p>
                      <a:endParaRPr lang="en-US" sz="1400" dirty="0"/>
                    </a:p>
                  </a:txBody>
                  <a:tcPr marL="68580" marR="68580" marT="34290" marB="34290" anchor="ctr">
                    <a:solidFill>
                      <a:schemeClr val="accent3">
                        <a:lumMod val="60000"/>
                        <a:lumOff val="40000"/>
                      </a:schemeClr>
                    </a:solidFill>
                  </a:tcPr>
                </a:tc>
              </a:tr>
              <a:tr h="496931">
                <a:tc>
                  <a:txBody>
                    <a:bodyPr/>
                    <a:lstStyle/>
                    <a:p>
                      <a:r>
                        <a:rPr lang="en-US" sz="1400" dirty="0" smtClean="0"/>
                        <a:t>City connection service, Fixed route </a:t>
                      </a:r>
                      <a:r>
                        <a:rPr lang="en-US" sz="1400" baseline="0" dirty="0" smtClean="0"/>
                        <a:t>Woodstock, Holly Springs, Canton</a:t>
                      </a:r>
                      <a:endParaRPr lang="en-US" sz="1400" dirty="0"/>
                    </a:p>
                  </a:txBody>
                  <a:tcPr marL="68580" marR="68580" marT="34290" marB="34290">
                    <a:solidFill>
                      <a:schemeClr val="bg1">
                        <a:lumMod val="85000"/>
                      </a:schemeClr>
                    </a:solidFill>
                  </a:tcPr>
                </a:tc>
                <a:tc>
                  <a:txBody>
                    <a:bodyPr/>
                    <a:lstStyle/>
                    <a:p>
                      <a:endParaRPr lang="en-US" sz="1400" dirty="0"/>
                    </a:p>
                  </a:txBody>
                  <a:tcPr marL="68580" marR="68580" marT="34290" marB="34290" anchor="ctr">
                    <a:solidFill>
                      <a:schemeClr val="accent2">
                        <a:lumMod val="40000"/>
                        <a:lumOff val="60000"/>
                      </a:schemeClr>
                    </a:solidFill>
                  </a:tcPr>
                </a:tc>
                <a:tc>
                  <a:txBody>
                    <a:bodyPr/>
                    <a:lstStyle/>
                    <a:p>
                      <a:endParaRPr lang="en-US" sz="1400" dirty="0"/>
                    </a:p>
                  </a:txBody>
                  <a:tcPr marL="68580" marR="68580" marT="34290" marB="34290" anchor="ctr">
                    <a:solidFill>
                      <a:schemeClr val="accent1">
                        <a:lumMod val="40000"/>
                        <a:lumOff val="60000"/>
                      </a:schemeClr>
                    </a:solidFill>
                  </a:tcPr>
                </a:tc>
                <a:tc>
                  <a:txBody>
                    <a:bodyPr/>
                    <a:lstStyle/>
                    <a:p>
                      <a:endParaRPr lang="en-US" sz="1400" dirty="0"/>
                    </a:p>
                  </a:txBody>
                  <a:tcPr marL="68580" marR="68580" marT="34290" marB="34290" anchor="ctr">
                    <a:solidFill>
                      <a:schemeClr val="accent3">
                        <a:lumMod val="60000"/>
                        <a:lumOff val="40000"/>
                      </a:schemeClr>
                    </a:solidFill>
                  </a:tcPr>
                </a:tc>
              </a:tr>
              <a:tr h="274320">
                <a:tc gridSpan="4">
                  <a:txBody>
                    <a:bodyPr/>
                    <a:lstStyle/>
                    <a:p>
                      <a:pPr algn="l"/>
                      <a:r>
                        <a:rPr lang="en-US" sz="1400" b="1" smtClean="0"/>
                        <a:t>Technology</a:t>
                      </a:r>
                      <a:endParaRPr lang="en-US" sz="1400" b="1" dirty="0"/>
                    </a:p>
                  </a:txBody>
                  <a:tcPr marL="68580" marR="68580" marT="34290" marB="34290">
                    <a:solidFill>
                      <a:schemeClr val="bg2">
                        <a:lumMod val="75000"/>
                      </a:schemeClr>
                    </a:solidFill>
                  </a:tcPr>
                </a:tc>
                <a:tc hMerge="1">
                  <a:txBody>
                    <a:bodyPr/>
                    <a:lstStyle/>
                    <a:p>
                      <a:endParaRPr lang="en-US"/>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txBody>
                  <a:tcPr anchor="ctr">
                    <a:solidFill>
                      <a:schemeClr val="accent1">
                        <a:lumMod val="40000"/>
                        <a:lumOff val="60000"/>
                      </a:schemeClr>
                    </a:solidFill>
                  </a:tcPr>
                </a:tc>
                <a:tc hMerge="1">
                  <a:txBody>
                    <a:bodyPr/>
                    <a:lstStyle/>
                    <a:p>
                      <a:endParaRPr lang="en-US" dirty="0"/>
                    </a:p>
                  </a:txBody>
                  <a:tcPr anchor="ctr">
                    <a:solidFill>
                      <a:schemeClr val="accent3">
                        <a:lumMod val="60000"/>
                        <a:lumOff val="40000"/>
                      </a:schemeClr>
                    </a:solidFill>
                  </a:tcPr>
                </a:tc>
              </a:tr>
              <a:tr h="274320">
                <a:tc>
                  <a:txBody>
                    <a:bodyPr/>
                    <a:lstStyle/>
                    <a:p>
                      <a:r>
                        <a:rPr lang="en-US" sz="1400" dirty="0" smtClean="0"/>
                        <a:t>Real time location technology</a:t>
                      </a:r>
                      <a:endParaRPr lang="en-US" sz="1400" dirty="0"/>
                    </a:p>
                  </a:txBody>
                  <a:tcPr marL="68580" marR="68580" marT="34290" marB="34290">
                    <a:solidFill>
                      <a:schemeClr val="bg1">
                        <a:lumMod val="8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a:p>
                  </a:txBody>
                  <a:tcPr marL="68580" marR="68580" marT="34290" marB="34290" anchor="ctr">
                    <a:solidFill>
                      <a:schemeClr val="accent2">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smtClean="0"/>
                    </a:p>
                  </a:txBody>
                  <a:tcPr marL="68580" marR="68580" marT="34290" marB="34290" anchor="ctr">
                    <a:solidFill>
                      <a:schemeClr val="accent1">
                        <a:lumMod val="40000"/>
                        <a:lumOff val="60000"/>
                      </a:schemeClr>
                    </a:solidFill>
                  </a:tcPr>
                </a:tc>
                <a:tc>
                  <a:txBody>
                    <a:bodyPr/>
                    <a:lstStyle/>
                    <a:p>
                      <a:endParaRPr lang="en-US" sz="1400" dirty="0"/>
                    </a:p>
                  </a:txBody>
                  <a:tcPr marL="68580" marR="68580" marT="34290" marB="34290" anchor="ctr">
                    <a:solidFill>
                      <a:schemeClr val="accent3">
                        <a:lumMod val="60000"/>
                        <a:lumOff val="40000"/>
                      </a:schemeClr>
                    </a:solidFill>
                  </a:tcPr>
                </a:tc>
              </a:tr>
              <a:tr h="274320">
                <a:tc>
                  <a:txBody>
                    <a:bodyPr/>
                    <a:lstStyle/>
                    <a:p>
                      <a:r>
                        <a:rPr lang="en-US" sz="1400" dirty="0" smtClean="0"/>
                        <a:t>New fare technologies</a:t>
                      </a:r>
                      <a:endParaRPr lang="en-US" sz="1400" dirty="0"/>
                    </a:p>
                  </a:txBody>
                  <a:tcPr marL="68580" marR="68580" marT="34290" marB="34290">
                    <a:solidFill>
                      <a:schemeClr val="bg1">
                        <a:lumMod val="85000"/>
                      </a:schemeClr>
                    </a:solidFill>
                  </a:tcPr>
                </a:tc>
                <a:tc>
                  <a:txBody>
                    <a:bodyPr/>
                    <a:lstStyle/>
                    <a:p>
                      <a:endParaRPr lang="en-US" sz="1400" dirty="0"/>
                    </a:p>
                  </a:txBody>
                  <a:tcPr marL="68580" marR="68580" marT="34290" marB="34290" anchor="ctr">
                    <a:solidFill>
                      <a:schemeClr val="accent2">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smtClean="0"/>
                    </a:p>
                  </a:txBody>
                  <a:tcPr marL="68580" marR="68580" marT="34290" marB="34290" anchor="ctr">
                    <a:solidFill>
                      <a:schemeClr val="accent1">
                        <a:lumMod val="40000"/>
                        <a:lumOff val="60000"/>
                      </a:schemeClr>
                    </a:solidFill>
                  </a:tcPr>
                </a:tc>
                <a:tc>
                  <a:txBody>
                    <a:bodyPr/>
                    <a:lstStyle/>
                    <a:p>
                      <a:endParaRPr lang="en-US" sz="1400" dirty="0"/>
                    </a:p>
                  </a:txBody>
                  <a:tcPr marL="68580" marR="68580" marT="34290" marB="34290" anchor="ctr">
                    <a:solidFill>
                      <a:schemeClr val="accent3">
                        <a:lumMod val="60000"/>
                        <a:lumOff val="40000"/>
                      </a:schemeClr>
                    </a:solidFill>
                  </a:tcPr>
                </a:tc>
              </a:tr>
            </a:tbl>
          </a:graphicData>
        </a:graphic>
      </p:graphicFrame>
      <p:sp>
        <p:nvSpPr>
          <p:cNvPr id="31" name="Multiply 30"/>
          <p:cNvSpPr/>
          <p:nvPr/>
        </p:nvSpPr>
        <p:spPr>
          <a:xfrm>
            <a:off x="5314950" y="2457450"/>
            <a:ext cx="285750" cy="228600"/>
          </a:xfrm>
          <a:prstGeom prst="mathMultiply">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350"/>
          </a:p>
        </p:txBody>
      </p:sp>
      <p:sp>
        <p:nvSpPr>
          <p:cNvPr id="32" name="Multiply 31"/>
          <p:cNvSpPr/>
          <p:nvPr/>
        </p:nvSpPr>
        <p:spPr>
          <a:xfrm>
            <a:off x="5314950" y="2857500"/>
            <a:ext cx="285750" cy="228600"/>
          </a:xfrm>
          <a:prstGeom prst="mathMultiply">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350"/>
          </a:p>
        </p:txBody>
      </p:sp>
      <p:sp>
        <p:nvSpPr>
          <p:cNvPr id="33" name="Multiply 32"/>
          <p:cNvSpPr/>
          <p:nvPr/>
        </p:nvSpPr>
        <p:spPr>
          <a:xfrm>
            <a:off x="5314950" y="3314700"/>
            <a:ext cx="285750" cy="228600"/>
          </a:xfrm>
          <a:prstGeom prst="mathMultiply">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350"/>
          </a:p>
        </p:txBody>
      </p:sp>
      <p:sp>
        <p:nvSpPr>
          <p:cNvPr id="34" name="Multiply 33"/>
          <p:cNvSpPr/>
          <p:nvPr/>
        </p:nvSpPr>
        <p:spPr>
          <a:xfrm>
            <a:off x="5314950" y="4000500"/>
            <a:ext cx="285750" cy="228600"/>
          </a:xfrm>
          <a:prstGeom prst="mathMultiply">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350"/>
          </a:p>
        </p:txBody>
      </p:sp>
      <p:sp>
        <p:nvSpPr>
          <p:cNvPr id="35" name="Multiply 34"/>
          <p:cNvSpPr/>
          <p:nvPr/>
        </p:nvSpPr>
        <p:spPr>
          <a:xfrm>
            <a:off x="5314950" y="4343400"/>
            <a:ext cx="285750" cy="228600"/>
          </a:xfrm>
          <a:prstGeom prst="mathMultiply">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350"/>
          </a:p>
        </p:txBody>
      </p:sp>
      <p:sp>
        <p:nvSpPr>
          <p:cNvPr id="36" name="Multiply 35"/>
          <p:cNvSpPr/>
          <p:nvPr/>
        </p:nvSpPr>
        <p:spPr>
          <a:xfrm>
            <a:off x="5314950" y="5029200"/>
            <a:ext cx="285750" cy="228600"/>
          </a:xfrm>
          <a:prstGeom prst="mathMultiply">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350"/>
          </a:p>
        </p:txBody>
      </p:sp>
      <p:sp>
        <p:nvSpPr>
          <p:cNvPr id="37" name="Multiply 36"/>
          <p:cNvSpPr/>
          <p:nvPr/>
        </p:nvSpPr>
        <p:spPr>
          <a:xfrm>
            <a:off x="5314950" y="5314950"/>
            <a:ext cx="285750" cy="228600"/>
          </a:xfrm>
          <a:prstGeom prst="mathMultiply">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350"/>
          </a:p>
        </p:txBody>
      </p:sp>
      <p:sp>
        <p:nvSpPr>
          <p:cNvPr id="38" name="Multiply 37"/>
          <p:cNvSpPr/>
          <p:nvPr/>
        </p:nvSpPr>
        <p:spPr>
          <a:xfrm>
            <a:off x="6286500" y="3314700"/>
            <a:ext cx="285750" cy="228600"/>
          </a:xfrm>
          <a:prstGeom prst="mathMultiply">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350"/>
          </a:p>
        </p:txBody>
      </p:sp>
      <p:sp>
        <p:nvSpPr>
          <p:cNvPr id="39" name="Multiply 38"/>
          <p:cNvSpPr/>
          <p:nvPr/>
        </p:nvSpPr>
        <p:spPr>
          <a:xfrm>
            <a:off x="6286500" y="4343400"/>
            <a:ext cx="285750" cy="228600"/>
          </a:xfrm>
          <a:prstGeom prst="mathMultiply">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350"/>
          </a:p>
        </p:txBody>
      </p:sp>
      <p:sp>
        <p:nvSpPr>
          <p:cNvPr id="40" name="Multiply 39"/>
          <p:cNvSpPr/>
          <p:nvPr/>
        </p:nvSpPr>
        <p:spPr>
          <a:xfrm>
            <a:off x="6286500" y="5314950"/>
            <a:ext cx="285750" cy="228600"/>
          </a:xfrm>
          <a:prstGeom prst="mathMultiply">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350"/>
          </a:p>
        </p:txBody>
      </p:sp>
      <p:sp>
        <p:nvSpPr>
          <p:cNvPr id="41" name="Plus 40"/>
          <p:cNvSpPr/>
          <p:nvPr/>
        </p:nvSpPr>
        <p:spPr>
          <a:xfrm>
            <a:off x="6343650" y="2457450"/>
            <a:ext cx="211577" cy="228600"/>
          </a:xfrm>
          <a:prstGeom prst="mathPlus">
            <a:avLst/>
          </a:prstGeom>
          <a:solidFill>
            <a:schemeClr val="accent3">
              <a:lumMod val="75000"/>
            </a:schemeClr>
          </a:solidFill>
          <a:ln>
            <a:solidFill>
              <a:schemeClr val="accent3">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sp>
        <p:nvSpPr>
          <p:cNvPr id="42" name="Plus 41"/>
          <p:cNvSpPr/>
          <p:nvPr/>
        </p:nvSpPr>
        <p:spPr>
          <a:xfrm>
            <a:off x="6343650" y="2857500"/>
            <a:ext cx="211577" cy="228600"/>
          </a:xfrm>
          <a:prstGeom prst="mathPlus">
            <a:avLst/>
          </a:prstGeom>
          <a:solidFill>
            <a:schemeClr val="accent3">
              <a:lumMod val="75000"/>
            </a:schemeClr>
          </a:solidFill>
          <a:ln>
            <a:solidFill>
              <a:schemeClr val="accent3">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sp>
        <p:nvSpPr>
          <p:cNvPr id="43" name="Plus 42"/>
          <p:cNvSpPr/>
          <p:nvPr/>
        </p:nvSpPr>
        <p:spPr>
          <a:xfrm>
            <a:off x="6343650" y="4000500"/>
            <a:ext cx="211577" cy="228600"/>
          </a:xfrm>
          <a:prstGeom prst="mathPlus">
            <a:avLst/>
          </a:prstGeom>
          <a:solidFill>
            <a:schemeClr val="accent3">
              <a:lumMod val="75000"/>
            </a:schemeClr>
          </a:solidFill>
          <a:ln>
            <a:solidFill>
              <a:schemeClr val="accent3">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sp>
        <p:nvSpPr>
          <p:cNvPr id="44" name="Plus 43"/>
          <p:cNvSpPr/>
          <p:nvPr/>
        </p:nvSpPr>
        <p:spPr>
          <a:xfrm>
            <a:off x="6343650" y="5029200"/>
            <a:ext cx="211577" cy="228600"/>
          </a:xfrm>
          <a:prstGeom prst="mathPlus">
            <a:avLst/>
          </a:prstGeom>
          <a:solidFill>
            <a:schemeClr val="accent3">
              <a:lumMod val="75000"/>
            </a:schemeClr>
          </a:solidFill>
          <a:ln>
            <a:solidFill>
              <a:schemeClr val="accent3">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sp>
        <p:nvSpPr>
          <p:cNvPr id="45" name="Plus 44"/>
          <p:cNvSpPr/>
          <p:nvPr/>
        </p:nvSpPr>
        <p:spPr>
          <a:xfrm>
            <a:off x="7258050" y="2457450"/>
            <a:ext cx="211577" cy="228600"/>
          </a:xfrm>
          <a:prstGeom prst="mathPlus">
            <a:avLst/>
          </a:prstGeom>
          <a:solidFill>
            <a:schemeClr val="accent3">
              <a:lumMod val="75000"/>
            </a:schemeClr>
          </a:solidFill>
          <a:ln>
            <a:solidFill>
              <a:schemeClr val="accent3">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sp>
        <p:nvSpPr>
          <p:cNvPr id="46" name="Plus 45"/>
          <p:cNvSpPr/>
          <p:nvPr/>
        </p:nvSpPr>
        <p:spPr>
          <a:xfrm>
            <a:off x="7258050" y="2857500"/>
            <a:ext cx="211577" cy="228600"/>
          </a:xfrm>
          <a:prstGeom prst="mathPlus">
            <a:avLst/>
          </a:prstGeom>
          <a:solidFill>
            <a:schemeClr val="accent3">
              <a:lumMod val="75000"/>
            </a:schemeClr>
          </a:solidFill>
          <a:ln>
            <a:solidFill>
              <a:schemeClr val="accent3">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sp>
        <p:nvSpPr>
          <p:cNvPr id="47" name="Plus 46"/>
          <p:cNvSpPr/>
          <p:nvPr/>
        </p:nvSpPr>
        <p:spPr>
          <a:xfrm>
            <a:off x="7258050" y="3314700"/>
            <a:ext cx="211577" cy="228600"/>
          </a:xfrm>
          <a:prstGeom prst="mathPlus">
            <a:avLst/>
          </a:prstGeom>
          <a:solidFill>
            <a:schemeClr val="accent3">
              <a:lumMod val="75000"/>
            </a:schemeClr>
          </a:solidFill>
          <a:ln>
            <a:solidFill>
              <a:schemeClr val="accent3">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sp>
        <p:nvSpPr>
          <p:cNvPr id="48" name="Plus 47"/>
          <p:cNvSpPr/>
          <p:nvPr/>
        </p:nvSpPr>
        <p:spPr>
          <a:xfrm>
            <a:off x="7258050" y="4000500"/>
            <a:ext cx="211577" cy="228600"/>
          </a:xfrm>
          <a:prstGeom prst="mathPlus">
            <a:avLst/>
          </a:prstGeom>
          <a:solidFill>
            <a:schemeClr val="accent3">
              <a:lumMod val="75000"/>
            </a:schemeClr>
          </a:solidFill>
          <a:ln>
            <a:solidFill>
              <a:schemeClr val="accent3">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sp>
        <p:nvSpPr>
          <p:cNvPr id="49" name="Plus 48"/>
          <p:cNvSpPr/>
          <p:nvPr/>
        </p:nvSpPr>
        <p:spPr>
          <a:xfrm>
            <a:off x="7258050" y="4343400"/>
            <a:ext cx="211577" cy="228600"/>
          </a:xfrm>
          <a:prstGeom prst="mathPlus">
            <a:avLst/>
          </a:prstGeom>
          <a:solidFill>
            <a:schemeClr val="accent3">
              <a:lumMod val="75000"/>
            </a:schemeClr>
          </a:solidFill>
          <a:ln>
            <a:solidFill>
              <a:schemeClr val="accent3">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sp>
        <p:nvSpPr>
          <p:cNvPr id="50" name="Plus 49"/>
          <p:cNvSpPr/>
          <p:nvPr/>
        </p:nvSpPr>
        <p:spPr>
          <a:xfrm>
            <a:off x="7258050" y="5029200"/>
            <a:ext cx="211577" cy="228600"/>
          </a:xfrm>
          <a:prstGeom prst="mathPlus">
            <a:avLst/>
          </a:prstGeom>
          <a:solidFill>
            <a:schemeClr val="accent3">
              <a:lumMod val="75000"/>
            </a:schemeClr>
          </a:solidFill>
          <a:ln>
            <a:solidFill>
              <a:schemeClr val="accent3">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sp>
        <p:nvSpPr>
          <p:cNvPr id="51" name="Plus 50"/>
          <p:cNvSpPr/>
          <p:nvPr/>
        </p:nvSpPr>
        <p:spPr>
          <a:xfrm>
            <a:off x="7258050" y="5314950"/>
            <a:ext cx="211577" cy="228600"/>
          </a:xfrm>
          <a:prstGeom prst="mathPlus">
            <a:avLst/>
          </a:prstGeom>
          <a:solidFill>
            <a:schemeClr val="accent3">
              <a:lumMod val="75000"/>
            </a:schemeClr>
          </a:solidFill>
          <a:ln>
            <a:solidFill>
              <a:schemeClr val="accent3">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40523440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2"/>
                </a:solidFill>
                <a:latin typeface="Arial" panose="020B0604020202020204" pitchFamily="34" charset="0"/>
                <a:cs typeface="Arial" panose="020B0604020202020204" pitchFamily="34" charset="0"/>
              </a:rPr>
              <a:t>Recommendations</a:t>
            </a:r>
            <a:endParaRPr lang="en-US" dirty="0">
              <a:solidFill>
                <a:schemeClr val="tx2"/>
              </a:solidFill>
              <a:latin typeface="Arial" panose="020B0604020202020204" pitchFamily="34" charset="0"/>
              <a:cs typeface="Arial" panose="020B0604020202020204" pitchFamily="34" charset="0"/>
            </a:endParaRPr>
          </a:p>
        </p:txBody>
      </p:sp>
      <p:sp>
        <p:nvSpPr>
          <p:cNvPr id="5" name="Content Placeholder 2"/>
          <p:cNvSpPr txBox="1">
            <a:spLocks/>
          </p:cNvSpPr>
          <p:nvPr/>
        </p:nvSpPr>
        <p:spPr>
          <a:xfrm>
            <a:off x="1946031" y="3505200"/>
            <a:ext cx="6172200" cy="2743200"/>
          </a:xfrm>
          <a:prstGeom prst="rect">
            <a:avLst/>
          </a:prstGeom>
        </p:spPr>
        <p:txBody>
          <a:bodyPr>
            <a:normAutofit/>
          </a:bodyPr>
          <a:lstStyle>
            <a:lvl1pPr marL="192088" indent="-192088" algn="l" defTabSz="914400" rtl="0" eaLnBrk="1" latinLnBrk="0" hangingPunct="1">
              <a:spcBef>
                <a:spcPct val="20000"/>
              </a:spcBef>
              <a:buFont typeface="Arial" pitchFamily="34" charset="0"/>
              <a:buChar char="•"/>
              <a:defRPr sz="2400" kern="1200">
                <a:solidFill>
                  <a:schemeClr val="tx1">
                    <a:lumMod val="50000"/>
                    <a:lumOff val="50000"/>
                  </a:schemeClr>
                </a:solidFill>
                <a:latin typeface="Arial" pitchFamily="34" charset="0"/>
                <a:ea typeface="+mn-ea"/>
                <a:cs typeface="Arial" pitchFamily="34" charset="0"/>
              </a:defRPr>
            </a:lvl1pPr>
            <a:lvl2pPr marL="457200" indent="-255588" algn="l" defTabSz="914400" rtl="0" eaLnBrk="1" latinLnBrk="0" hangingPunct="1">
              <a:spcBef>
                <a:spcPct val="20000"/>
              </a:spcBef>
              <a:buFont typeface="Arial" pitchFamily="34" charset="0"/>
              <a:buChar char="–"/>
              <a:defRPr sz="2000" kern="1200">
                <a:solidFill>
                  <a:schemeClr val="tx1">
                    <a:lumMod val="50000"/>
                    <a:lumOff val="50000"/>
                  </a:schemeClr>
                </a:solidFill>
                <a:latin typeface="Arial" pitchFamily="34" charset="0"/>
                <a:ea typeface="+mn-ea"/>
                <a:cs typeface="Arial" pitchFamily="34" charset="0"/>
              </a:defRPr>
            </a:lvl2pPr>
            <a:lvl3pPr marL="681038" indent="-212725" algn="l" defTabSz="914400" rtl="0" eaLnBrk="1" latinLnBrk="0" hangingPunct="1">
              <a:spcBef>
                <a:spcPct val="20000"/>
              </a:spcBef>
              <a:buFont typeface="Arial" pitchFamily="34" charset="0"/>
              <a:buChar char="•"/>
              <a:defRPr sz="1800" kern="1200">
                <a:solidFill>
                  <a:schemeClr val="tx1">
                    <a:lumMod val="50000"/>
                    <a:lumOff val="50000"/>
                  </a:schemeClr>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panose="05000000000000000000" pitchFamily="2" charset="2"/>
              <a:buChar char="§"/>
            </a:pPr>
            <a:r>
              <a:rPr lang="en-US" sz="2000" dirty="0" smtClean="0">
                <a:solidFill>
                  <a:schemeClr val="tx2"/>
                </a:solidFill>
              </a:rPr>
              <a:t>13% Increase in local investment over the Base Scenario, but:</a:t>
            </a:r>
          </a:p>
          <a:p>
            <a:pPr lvl="1">
              <a:spcBef>
                <a:spcPts val="1200"/>
              </a:spcBef>
              <a:buFont typeface="Arial" panose="020B0604020202020204" pitchFamily="34" charset="0"/>
              <a:buChar char="-"/>
            </a:pPr>
            <a:r>
              <a:rPr lang="en-US" sz="1800" dirty="0" smtClean="0">
                <a:solidFill>
                  <a:schemeClr val="tx2"/>
                </a:solidFill>
              </a:rPr>
              <a:t>Nearly </a:t>
            </a:r>
            <a:r>
              <a:rPr lang="en-US" sz="1800" b="1" dirty="0" smtClean="0">
                <a:solidFill>
                  <a:schemeClr val="tx2"/>
                </a:solidFill>
              </a:rPr>
              <a:t>doubles service area</a:t>
            </a:r>
          </a:p>
          <a:p>
            <a:pPr lvl="1">
              <a:spcBef>
                <a:spcPts val="1200"/>
              </a:spcBef>
              <a:buFont typeface="Arial" panose="020B0604020202020204" pitchFamily="34" charset="0"/>
              <a:buChar char="-"/>
            </a:pPr>
            <a:r>
              <a:rPr lang="en-US" sz="1800" b="1" dirty="0" smtClean="0">
                <a:solidFill>
                  <a:schemeClr val="tx2"/>
                </a:solidFill>
              </a:rPr>
              <a:t>Doubles the number of low income households </a:t>
            </a:r>
            <a:r>
              <a:rPr lang="en-US" sz="1800" dirty="0" smtClean="0">
                <a:solidFill>
                  <a:schemeClr val="tx2"/>
                </a:solidFill>
              </a:rPr>
              <a:t>within ½ mile of transit</a:t>
            </a:r>
          </a:p>
          <a:p>
            <a:pPr lvl="1">
              <a:spcBef>
                <a:spcPts val="1200"/>
              </a:spcBef>
              <a:buFont typeface="Arial" panose="020B0604020202020204" pitchFamily="34" charset="0"/>
              <a:buChar char="-"/>
            </a:pPr>
            <a:r>
              <a:rPr lang="en-US" sz="1800" b="1" dirty="0" smtClean="0">
                <a:solidFill>
                  <a:schemeClr val="tx2"/>
                </a:solidFill>
              </a:rPr>
              <a:t>Maximizes</a:t>
            </a:r>
            <a:r>
              <a:rPr lang="en-US" sz="1800" dirty="0" smtClean="0">
                <a:solidFill>
                  <a:schemeClr val="tx2"/>
                </a:solidFill>
              </a:rPr>
              <a:t> the use of outside funding sources (80%)</a:t>
            </a:r>
          </a:p>
          <a:p>
            <a:endParaRPr lang="en-US" sz="1800" dirty="0" smtClean="0"/>
          </a:p>
          <a:p>
            <a:pPr lvl="1"/>
            <a:endParaRPr lang="en-US" sz="1400" dirty="0" smtClean="0"/>
          </a:p>
          <a:p>
            <a:endParaRPr lang="en-US" sz="1800" dirty="0" smtClean="0"/>
          </a:p>
          <a:p>
            <a:endParaRPr lang="en-US" sz="1800" dirty="0"/>
          </a:p>
        </p:txBody>
      </p:sp>
      <p:graphicFrame>
        <p:nvGraphicFramePr>
          <p:cNvPr id="6" name="Content Placeholder 3"/>
          <p:cNvGraphicFramePr>
            <a:graphicFrameLocks noGrp="1"/>
          </p:cNvGraphicFramePr>
          <p:nvPr>
            <p:ph idx="1"/>
            <p:extLst>
              <p:ext uri="{D42A27DB-BD31-4B8C-83A1-F6EECF244321}">
                <p14:modId xmlns:p14="http://schemas.microsoft.com/office/powerpoint/2010/main" val="774048843"/>
              </p:ext>
            </p:extLst>
          </p:nvPr>
        </p:nvGraphicFramePr>
        <p:xfrm>
          <a:off x="1793631" y="960438"/>
          <a:ext cx="6477000" cy="2313432"/>
        </p:xfrm>
        <a:graphic>
          <a:graphicData uri="http://schemas.openxmlformats.org/drawingml/2006/table">
            <a:tbl>
              <a:tblPr firstRow="1" firstCol="1" bandRow="1">
                <a:tableStyleId>{5C22544A-7EE6-4342-B048-85BDC9FD1C3A}</a:tableStyleId>
              </a:tblPr>
              <a:tblGrid>
                <a:gridCol w="6477000"/>
              </a:tblGrid>
              <a:tr h="0">
                <a:tc>
                  <a:txBody>
                    <a:bodyPr/>
                    <a:lstStyle/>
                    <a:p>
                      <a:pPr marL="0" marR="0">
                        <a:lnSpc>
                          <a:spcPct val="115000"/>
                        </a:lnSpc>
                        <a:spcBef>
                          <a:spcPts val="0"/>
                        </a:spcBef>
                        <a:spcAft>
                          <a:spcPts val="0"/>
                        </a:spcAft>
                      </a:pPr>
                      <a:r>
                        <a:rPr lang="en-US" sz="2400" dirty="0" smtClean="0">
                          <a:effectLst/>
                          <a:latin typeface="+mj-lt"/>
                          <a:ea typeface="+mn-ea"/>
                          <a:cs typeface="+mn-cs"/>
                        </a:rPr>
                        <a:t>Scenario 2</a:t>
                      </a:r>
                      <a:r>
                        <a:rPr lang="en-US" sz="2400" baseline="0" dirty="0" smtClean="0">
                          <a:effectLst/>
                          <a:latin typeface="+mj-lt"/>
                          <a:ea typeface="+mn-ea"/>
                          <a:cs typeface="+mn-cs"/>
                        </a:rPr>
                        <a:t> - Moderate Investment Scenario</a:t>
                      </a:r>
                    </a:p>
                  </a:txBody>
                  <a:tcPr marL="68580" marR="68580" marT="0" marB="0">
                    <a:solidFill>
                      <a:schemeClr val="tx1">
                        <a:lumMod val="65000"/>
                        <a:lumOff val="35000"/>
                      </a:schemeClr>
                    </a:solidFill>
                  </a:tcPr>
                </a:tc>
              </a:tr>
              <a:tr h="201549">
                <a:tc>
                  <a:txBody>
                    <a:bodyPr/>
                    <a:lstStyle/>
                    <a:p>
                      <a:pPr marL="0" marR="0">
                        <a:lnSpc>
                          <a:spcPct val="115000"/>
                        </a:lnSpc>
                        <a:spcBef>
                          <a:spcPts val="0"/>
                        </a:spcBef>
                        <a:spcAft>
                          <a:spcPts val="0"/>
                        </a:spcAft>
                      </a:pPr>
                      <a:r>
                        <a:rPr lang="en-US" sz="1800" b="0" dirty="0" smtClean="0">
                          <a:solidFill>
                            <a:schemeClr val="tx1"/>
                          </a:solidFill>
                          <a:effectLst/>
                          <a:latin typeface="+mj-lt"/>
                          <a:ea typeface="Calibri" panose="020F0502020204030204" pitchFamily="34" charset="0"/>
                          <a:cs typeface="Times New Roman" panose="02020603050405020304" pitchFamily="18" charset="0"/>
                        </a:rPr>
                        <a:t>Services include:</a:t>
                      </a:r>
                    </a:p>
                    <a:p>
                      <a:pPr marL="285750" marR="0" indent="-285750">
                        <a:lnSpc>
                          <a:spcPct val="115000"/>
                        </a:lnSpc>
                        <a:spcBef>
                          <a:spcPts val="0"/>
                        </a:spcBef>
                        <a:spcAft>
                          <a:spcPts val="0"/>
                        </a:spcAft>
                        <a:buFont typeface="Arial" panose="020B0604020202020204" pitchFamily="34" charset="0"/>
                        <a:buChar char="•"/>
                      </a:pPr>
                      <a:r>
                        <a:rPr lang="en-US" sz="1800" b="0" dirty="0" smtClean="0">
                          <a:solidFill>
                            <a:schemeClr val="tx1"/>
                          </a:solidFill>
                          <a:effectLst/>
                          <a:latin typeface="+mj-lt"/>
                          <a:ea typeface="Calibri" panose="020F0502020204030204" pitchFamily="34" charset="0"/>
                          <a:cs typeface="Times New Roman" panose="02020603050405020304" pitchFamily="18" charset="0"/>
                        </a:rPr>
                        <a:t>New Flex Route in</a:t>
                      </a:r>
                      <a:r>
                        <a:rPr lang="en-US" sz="1800" b="0" baseline="0" dirty="0" smtClean="0">
                          <a:solidFill>
                            <a:schemeClr val="tx1"/>
                          </a:solidFill>
                          <a:effectLst/>
                          <a:latin typeface="+mj-lt"/>
                          <a:ea typeface="Calibri" panose="020F0502020204030204" pitchFamily="34" charset="0"/>
                          <a:cs typeface="Times New Roman" panose="02020603050405020304" pitchFamily="18" charset="0"/>
                        </a:rPr>
                        <a:t> Woodstock</a:t>
                      </a:r>
                    </a:p>
                    <a:p>
                      <a:pPr marL="285750" marR="0" indent="-285750">
                        <a:lnSpc>
                          <a:spcPct val="115000"/>
                        </a:lnSpc>
                        <a:spcBef>
                          <a:spcPts val="0"/>
                        </a:spcBef>
                        <a:spcAft>
                          <a:spcPts val="0"/>
                        </a:spcAft>
                        <a:buFont typeface="Arial" panose="020B0604020202020204" pitchFamily="34" charset="0"/>
                        <a:buChar char="•"/>
                      </a:pPr>
                      <a:r>
                        <a:rPr lang="en-US" sz="1800" b="0" baseline="0" dirty="0" smtClean="0">
                          <a:solidFill>
                            <a:schemeClr val="tx1"/>
                          </a:solidFill>
                          <a:effectLst/>
                          <a:latin typeface="+mj-lt"/>
                          <a:ea typeface="Calibri" panose="020F0502020204030204" pitchFamily="34" charset="0"/>
                          <a:cs typeface="Times New Roman" panose="02020603050405020304" pitchFamily="18" charset="0"/>
                        </a:rPr>
                        <a:t>Increase demand response fleet by 3</a:t>
                      </a:r>
                    </a:p>
                    <a:p>
                      <a:pPr marL="285750" marR="0" indent="-285750">
                        <a:lnSpc>
                          <a:spcPct val="115000"/>
                        </a:lnSpc>
                        <a:spcBef>
                          <a:spcPts val="0"/>
                        </a:spcBef>
                        <a:spcAft>
                          <a:spcPts val="0"/>
                        </a:spcAft>
                        <a:buFont typeface="Arial" panose="020B0604020202020204" pitchFamily="34" charset="0"/>
                        <a:buChar char="•"/>
                      </a:pPr>
                      <a:r>
                        <a:rPr lang="en-US" sz="1800" b="0" baseline="0" dirty="0" smtClean="0">
                          <a:solidFill>
                            <a:schemeClr val="tx1"/>
                          </a:solidFill>
                          <a:effectLst/>
                          <a:latin typeface="+mj-lt"/>
                          <a:ea typeface="Calibri" panose="020F0502020204030204" pitchFamily="34" charset="0"/>
                          <a:cs typeface="Times New Roman" panose="02020603050405020304" pitchFamily="18" charset="0"/>
                        </a:rPr>
                        <a:t>3 New bus shelters</a:t>
                      </a:r>
                    </a:p>
                    <a:p>
                      <a:pPr marL="285750" marR="0" indent="-285750">
                        <a:lnSpc>
                          <a:spcPct val="115000"/>
                        </a:lnSpc>
                        <a:spcBef>
                          <a:spcPts val="0"/>
                        </a:spcBef>
                        <a:spcAft>
                          <a:spcPts val="0"/>
                        </a:spcAft>
                        <a:buFont typeface="Arial" panose="020B0604020202020204" pitchFamily="34" charset="0"/>
                        <a:buChar char="•"/>
                      </a:pPr>
                      <a:r>
                        <a:rPr lang="en-US" sz="1800" b="0" baseline="0" dirty="0" smtClean="0">
                          <a:solidFill>
                            <a:schemeClr val="tx1"/>
                          </a:solidFill>
                          <a:effectLst/>
                          <a:latin typeface="+mj-lt"/>
                          <a:ea typeface="Calibri" panose="020F0502020204030204" pitchFamily="34" charset="0"/>
                          <a:cs typeface="Times New Roman" panose="02020603050405020304" pitchFamily="18" charset="0"/>
                        </a:rPr>
                        <a:t>Participation in the regional OneBusAway real-time mobile application and bus stop signage program</a:t>
                      </a:r>
                      <a:endParaRPr lang="en-US" sz="1800" b="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solidFill>
                      <a:schemeClr val="bg1">
                        <a:lumMod val="85000"/>
                      </a:schemeClr>
                    </a:solidFill>
                  </a:tcPr>
                </a:tc>
              </a:tr>
            </a:tbl>
          </a:graphicData>
        </a:graphic>
      </p:graphicFrame>
    </p:spTree>
    <p:extLst>
      <p:ext uri="{BB962C8B-B14F-4D97-AF65-F5344CB8AC3E}">
        <p14:creationId xmlns:p14="http://schemas.microsoft.com/office/powerpoint/2010/main" val="310765758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3999" y="205581"/>
            <a:ext cx="7391400" cy="808038"/>
          </a:xfrm>
        </p:spPr>
        <p:txBody>
          <a:bodyPr/>
          <a:lstStyle/>
          <a:p>
            <a:r>
              <a:rPr lang="en-US" dirty="0" smtClean="0">
                <a:solidFill>
                  <a:schemeClr val="tx2"/>
                </a:solidFill>
                <a:latin typeface="Arial" panose="020B0604020202020204" pitchFamily="34" charset="0"/>
                <a:cs typeface="Arial" panose="020B0604020202020204" pitchFamily="34" charset="0"/>
              </a:rPr>
              <a:t>Leveraged Funds</a:t>
            </a:r>
            <a:endParaRPr lang="en-US" dirty="0">
              <a:solidFill>
                <a:schemeClr val="tx2"/>
              </a:solidFill>
              <a:latin typeface="Arial" panose="020B0604020202020204" pitchFamily="34" charset="0"/>
              <a:cs typeface="Arial" panose="020B0604020202020204" pitchFamily="34" charset="0"/>
            </a:endParaRPr>
          </a:p>
        </p:txBody>
      </p:sp>
      <p:graphicFrame>
        <p:nvGraphicFramePr>
          <p:cNvPr id="5" name="Chart 4"/>
          <p:cNvGraphicFramePr>
            <a:graphicFrameLocks/>
          </p:cNvGraphicFramePr>
          <p:nvPr>
            <p:extLst>
              <p:ext uri="{D42A27DB-BD31-4B8C-83A1-F6EECF244321}">
                <p14:modId xmlns:p14="http://schemas.microsoft.com/office/powerpoint/2010/main" val="1265619736"/>
              </p:ext>
            </p:extLst>
          </p:nvPr>
        </p:nvGraphicFramePr>
        <p:xfrm>
          <a:off x="1331118" y="609600"/>
          <a:ext cx="7777163" cy="58245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2161252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2"/>
                </a:solidFill>
                <a:latin typeface="Arial" panose="020B0604020202020204" pitchFamily="34" charset="0"/>
                <a:cs typeface="Arial" panose="020B0604020202020204" pitchFamily="34" charset="0"/>
              </a:rPr>
              <a:t>Cherokee County Local Contribution</a:t>
            </a:r>
            <a:endParaRPr lang="en-US" dirty="0">
              <a:solidFill>
                <a:schemeClr val="tx2"/>
              </a:solidFill>
              <a:latin typeface="Arial" panose="020B0604020202020204" pitchFamily="34" charset="0"/>
              <a:cs typeface="Arial" panose="020B0604020202020204" pitchFamily="34" charset="0"/>
            </a:endParaRPr>
          </a:p>
        </p:txBody>
      </p:sp>
      <p:graphicFrame>
        <p:nvGraphicFramePr>
          <p:cNvPr id="4" name="Chart 3"/>
          <p:cNvGraphicFramePr>
            <a:graphicFrameLocks/>
          </p:cNvGraphicFramePr>
          <p:nvPr>
            <p:extLst/>
          </p:nvPr>
        </p:nvGraphicFramePr>
        <p:xfrm>
          <a:off x="1676400" y="960438"/>
          <a:ext cx="7162800" cy="513556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441616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2"/>
                </a:solidFill>
                <a:latin typeface="Arial" panose="020B0604020202020204" pitchFamily="34" charset="0"/>
                <a:cs typeface="Arial" panose="020B0604020202020204" pitchFamily="34" charset="0"/>
              </a:rPr>
              <a:t>Where could the additional local funds come from?</a:t>
            </a:r>
            <a:endParaRPr lang="en-US" dirty="0">
              <a:solidFill>
                <a:schemeClr val="tx2"/>
              </a:solidFill>
              <a:latin typeface="Arial" panose="020B0604020202020204" pitchFamily="34" charset="0"/>
              <a:cs typeface="Arial" panose="020B0604020202020204" pitchFamily="34" charset="0"/>
            </a:endParaRPr>
          </a:p>
        </p:txBody>
      </p:sp>
      <p:graphicFrame>
        <p:nvGraphicFramePr>
          <p:cNvPr id="5" name="Table 4"/>
          <p:cNvGraphicFramePr>
            <a:graphicFrameLocks noGrp="1"/>
          </p:cNvGraphicFramePr>
          <p:nvPr>
            <p:extLst/>
          </p:nvPr>
        </p:nvGraphicFramePr>
        <p:xfrm>
          <a:off x="1752600" y="1677416"/>
          <a:ext cx="4038600" cy="3189732"/>
        </p:xfrm>
        <a:graphic>
          <a:graphicData uri="http://schemas.openxmlformats.org/drawingml/2006/table">
            <a:tbl>
              <a:tblPr firstRow="1" firstCol="1" bandRow="1">
                <a:tableStyleId>{B301B821-A1FF-4177-AEE7-76D212191A09}</a:tableStyleId>
              </a:tblPr>
              <a:tblGrid>
                <a:gridCol w="2857500"/>
                <a:gridCol w="1181100"/>
              </a:tblGrid>
              <a:tr h="360172">
                <a:tc gridSpan="2">
                  <a:txBody>
                    <a:bodyPr/>
                    <a:lstStyle/>
                    <a:p>
                      <a:pPr marL="0" marR="0" algn="ctr">
                        <a:lnSpc>
                          <a:spcPct val="115000"/>
                        </a:lnSpc>
                        <a:spcBef>
                          <a:spcPts val="0"/>
                        </a:spcBef>
                        <a:spcAft>
                          <a:spcPts val="0"/>
                        </a:spcAft>
                      </a:pPr>
                      <a:r>
                        <a:rPr lang="en-US" sz="1400" dirty="0" smtClean="0">
                          <a:solidFill>
                            <a:schemeClr val="tx1"/>
                          </a:solidFill>
                          <a:effectLst/>
                        </a:rPr>
                        <a:t>Increase in cost</a:t>
                      </a:r>
                      <a:r>
                        <a:rPr lang="en-US" sz="1400" baseline="0" dirty="0" smtClean="0">
                          <a:solidFill>
                            <a:schemeClr val="tx1"/>
                          </a:solidFill>
                          <a:effectLst/>
                        </a:rPr>
                        <a:t> to County for recommendations: $102,500</a:t>
                      </a:r>
                      <a:endParaRPr lang="en-US" sz="140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nchor="ctr">
                    <a:solidFill>
                      <a:schemeClr val="accent2">
                        <a:lumMod val="20000"/>
                        <a:lumOff val="80000"/>
                      </a:schemeClr>
                    </a:solidFill>
                  </a:tcPr>
                </a:tc>
                <a:tc hMerge="1">
                  <a:txBody>
                    <a:bodyPr/>
                    <a:lstStyle/>
                    <a:p>
                      <a:pPr marL="0" marR="0" algn="ctr">
                        <a:lnSpc>
                          <a:spcPct val="115000"/>
                        </a:lnSpc>
                        <a:spcBef>
                          <a:spcPts val="0"/>
                        </a:spcBef>
                        <a:spcAft>
                          <a:spcPts val="0"/>
                        </a:spcAft>
                      </a:pP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nchor="ctr"/>
                </a:tc>
              </a:tr>
              <a:tr h="360172">
                <a:tc>
                  <a:txBody>
                    <a:bodyPr/>
                    <a:lstStyle/>
                    <a:p>
                      <a:pPr marL="0" marR="0" algn="ctr">
                        <a:lnSpc>
                          <a:spcPct val="115000"/>
                        </a:lnSpc>
                        <a:spcBef>
                          <a:spcPts val="0"/>
                        </a:spcBef>
                        <a:spcAft>
                          <a:spcPts val="0"/>
                        </a:spcAft>
                      </a:pPr>
                      <a:r>
                        <a:rPr lang="en-US" sz="1400" dirty="0">
                          <a:solidFill>
                            <a:schemeClr val="bg1"/>
                          </a:solidFill>
                          <a:effectLst/>
                        </a:rPr>
                        <a:t>Strategy</a:t>
                      </a:r>
                      <a:endParaRPr lang="en-US" sz="1400" dirty="0">
                        <a:solidFill>
                          <a:schemeClr val="bg1"/>
                        </a:solidFill>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solidFill>
                  </a:tcPr>
                </a:tc>
                <a:tc>
                  <a:txBody>
                    <a:bodyPr/>
                    <a:lstStyle/>
                    <a:p>
                      <a:pPr marL="0" marR="0" algn="ctr">
                        <a:lnSpc>
                          <a:spcPct val="115000"/>
                        </a:lnSpc>
                        <a:spcBef>
                          <a:spcPts val="0"/>
                        </a:spcBef>
                        <a:spcAft>
                          <a:spcPts val="0"/>
                        </a:spcAft>
                      </a:pPr>
                      <a:r>
                        <a:rPr lang="en-US" sz="1400" dirty="0">
                          <a:solidFill>
                            <a:schemeClr val="bg1"/>
                          </a:solidFill>
                          <a:effectLst/>
                        </a:rPr>
                        <a:t>Potential Annual Savings</a:t>
                      </a:r>
                      <a:endParaRPr lang="en-US" sz="1400" dirty="0">
                        <a:solidFill>
                          <a:schemeClr val="bg1"/>
                        </a:solidFill>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solidFill>
                  </a:tcPr>
                </a:tc>
              </a:tr>
              <a:tr h="0">
                <a:tc>
                  <a:txBody>
                    <a:bodyPr/>
                    <a:lstStyle/>
                    <a:p>
                      <a:pPr marL="0" marR="0">
                        <a:lnSpc>
                          <a:spcPct val="115000"/>
                        </a:lnSpc>
                        <a:spcBef>
                          <a:spcPts val="0"/>
                        </a:spcBef>
                        <a:spcAft>
                          <a:spcPts val="0"/>
                        </a:spcAft>
                      </a:pPr>
                      <a:r>
                        <a:rPr lang="en-US" sz="1400" dirty="0">
                          <a:effectLst/>
                        </a:rPr>
                        <a:t>Use SPLOST Funds for Matching Federal Dollars for Capital Expenditures</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1400" dirty="0">
                          <a:effectLst/>
                        </a:rPr>
                        <a:t>$66,500</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nchor="ctr"/>
                </a:tc>
              </a:tr>
              <a:tr h="0">
                <a:tc>
                  <a:txBody>
                    <a:bodyPr/>
                    <a:lstStyle/>
                    <a:p>
                      <a:pPr marL="0" marR="0">
                        <a:lnSpc>
                          <a:spcPct val="115000"/>
                        </a:lnSpc>
                        <a:spcBef>
                          <a:spcPts val="0"/>
                        </a:spcBef>
                        <a:spcAft>
                          <a:spcPts val="0"/>
                        </a:spcAft>
                      </a:pPr>
                      <a:r>
                        <a:rPr lang="en-US" sz="1400" dirty="0">
                          <a:effectLst/>
                        </a:rPr>
                        <a:t>Increasing Fixed/Flex Route Fares</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1400">
                          <a:effectLst/>
                        </a:rPr>
                        <a:t>$6,200</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marL="0" marR="0">
                        <a:lnSpc>
                          <a:spcPct val="115000"/>
                        </a:lnSpc>
                        <a:spcBef>
                          <a:spcPts val="0"/>
                        </a:spcBef>
                        <a:spcAft>
                          <a:spcPts val="0"/>
                        </a:spcAft>
                      </a:pPr>
                      <a:r>
                        <a:rPr lang="en-US" sz="1400" dirty="0">
                          <a:effectLst/>
                        </a:rPr>
                        <a:t>Increasing Demand Response Fares</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1400" dirty="0">
                          <a:effectLst/>
                        </a:rPr>
                        <a:t>$2,850</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marL="0" marR="0">
                        <a:lnSpc>
                          <a:spcPct val="115000"/>
                        </a:lnSpc>
                        <a:spcBef>
                          <a:spcPts val="0"/>
                        </a:spcBef>
                        <a:spcAft>
                          <a:spcPts val="0"/>
                        </a:spcAft>
                      </a:pPr>
                      <a:r>
                        <a:rPr lang="en-US" sz="1400">
                          <a:effectLst/>
                        </a:rPr>
                        <a:t>CNG Buses</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1400" dirty="0">
                          <a:effectLst/>
                        </a:rPr>
                        <a:t>$40,000</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marL="0" marR="0">
                        <a:lnSpc>
                          <a:spcPct val="115000"/>
                        </a:lnSpc>
                        <a:spcBef>
                          <a:spcPts val="0"/>
                        </a:spcBef>
                        <a:spcAft>
                          <a:spcPts val="0"/>
                        </a:spcAft>
                      </a:pPr>
                      <a:r>
                        <a:rPr lang="en-US" sz="1400">
                          <a:effectLst/>
                        </a:rPr>
                        <a:t>Contributions from Cities</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1400" dirty="0">
                          <a:effectLst/>
                        </a:rPr>
                        <a:t>$20,000</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marL="0" marR="0" algn="r">
                        <a:lnSpc>
                          <a:spcPct val="115000"/>
                        </a:lnSpc>
                        <a:spcBef>
                          <a:spcPts val="0"/>
                        </a:spcBef>
                        <a:spcAft>
                          <a:spcPts val="0"/>
                        </a:spcAft>
                      </a:pPr>
                      <a:r>
                        <a:rPr lang="en-US" sz="1400">
                          <a:effectLst/>
                        </a:rPr>
                        <a:t>POTENTIAL ANNUAL TOTAL SAVINGS</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60000"/>
                        <a:lumOff val="40000"/>
                      </a:schemeClr>
                    </a:solidFill>
                  </a:tcPr>
                </a:tc>
                <a:tc>
                  <a:txBody>
                    <a:bodyPr/>
                    <a:lstStyle/>
                    <a:p>
                      <a:pPr marL="0" marR="0" algn="r">
                        <a:lnSpc>
                          <a:spcPct val="115000"/>
                        </a:lnSpc>
                        <a:spcBef>
                          <a:spcPts val="0"/>
                        </a:spcBef>
                        <a:spcAft>
                          <a:spcPts val="0"/>
                        </a:spcAft>
                      </a:pPr>
                      <a:r>
                        <a:rPr lang="en-US" sz="1400" dirty="0">
                          <a:effectLst/>
                        </a:rPr>
                        <a:t>$135,550</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r>
            </a:tbl>
          </a:graphicData>
        </a:graphic>
      </p:graphicFrame>
      <p:sp>
        <p:nvSpPr>
          <p:cNvPr id="6" name="Rectangular Callout 5"/>
          <p:cNvSpPr/>
          <p:nvPr/>
        </p:nvSpPr>
        <p:spPr>
          <a:xfrm>
            <a:off x="6858000" y="2971800"/>
            <a:ext cx="2133600" cy="1447800"/>
          </a:xfrm>
          <a:prstGeom prst="wedgeRectCallout">
            <a:avLst>
              <a:gd name="adj1" fmla="val -96883"/>
              <a:gd name="adj2" fmla="val 3852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t>While this would require up front capital costs, SPLOST funds could be used, whereas they cannot be spend on operations.</a:t>
            </a:r>
            <a:endParaRPr lang="en-US" sz="1600" dirty="0"/>
          </a:p>
        </p:txBody>
      </p:sp>
      <p:sp>
        <p:nvSpPr>
          <p:cNvPr id="7" name="Rectangular Callout 6"/>
          <p:cNvSpPr/>
          <p:nvPr/>
        </p:nvSpPr>
        <p:spPr>
          <a:xfrm>
            <a:off x="6858000" y="4762500"/>
            <a:ext cx="2133600" cy="1714500"/>
          </a:xfrm>
          <a:prstGeom prst="wedgeRectCallout">
            <a:avLst>
              <a:gd name="adj1" fmla="val -98266"/>
              <a:gd name="adj2" fmla="val -6387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t>This assumes $10,000 each year from Canton and Woodstock for illustrative purposes. However, a number could be worked out with cities.</a:t>
            </a:r>
            <a:endParaRPr lang="en-US" sz="1600" dirty="0"/>
          </a:p>
        </p:txBody>
      </p:sp>
      <p:sp>
        <p:nvSpPr>
          <p:cNvPr id="8" name="Rectangular Callout 7"/>
          <p:cNvSpPr/>
          <p:nvPr/>
        </p:nvSpPr>
        <p:spPr>
          <a:xfrm>
            <a:off x="6858000" y="838200"/>
            <a:ext cx="2133600" cy="1790700"/>
          </a:xfrm>
          <a:prstGeom prst="wedgeRectCallout">
            <a:avLst>
              <a:gd name="adj1" fmla="val -98598"/>
              <a:gd name="adj2" fmla="val 8283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t>SPLOST funds cannot be spent on operations, but using them for regular capital costs would reduce the requested amount from the general fund.</a:t>
            </a:r>
            <a:endParaRPr lang="en-US" sz="1600" dirty="0"/>
          </a:p>
        </p:txBody>
      </p:sp>
      <p:sp>
        <p:nvSpPr>
          <p:cNvPr id="9" name="TextBox 8"/>
          <p:cNvSpPr txBox="1"/>
          <p:nvPr/>
        </p:nvSpPr>
        <p:spPr>
          <a:xfrm>
            <a:off x="1752600" y="5029200"/>
            <a:ext cx="4057650" cy="1200329"/>
          </a:xfrm>
          <a:prstGeom prst="rect">
            <a:avLst/>
          </a:prstGeom>
          <a:noFill/>
        </p:spPr>
        <p:txBody>
          <a:bodyPr wrap="square" rtlCol="0">
            <a:spAutoFit/>
          </a:bodyPr>
          <a:lstStyle/>
          <a:p>
            <a:pPr algn="ctr"/>
            <a:r>
              <a:rPr lang="en-US" dirty="0" smtClean="0"/>
              <a:t>A combination of these strategies, could </a:t>
            </a:r>
            <a:r>
              <a:rPr lang="en-US" b="1" i="1" dirty="0" smtClean="0"/>
              <a:t>potentially </a:t>
            </a:r>
          </a:p>
          <a:p>
            <a:pPr algn="ctr"/>
            <a:r>
              <a:rPr lang="en-US" b="1" i="1" dirty="0" smtClean="0"/>
              <a:t>make up completely</a:t>
            </a:r>
            <a:r>
              <a:rPr lang="en-US" dirty="0" smtClean="0"/>
              <a:t> </a:t>
            </a:r>
          </a:p>
          <a:p>
            <a:pPr algn="ctr"/>
            <a:r>
              <a:rPr lang="en-US" dirty="0" smtClean="0"/>
              <a:t>the increase in costs for the County.</a:t>
            </a:r>
            <a:endParaRPr lang="en-US" dirty="0"/>
          </a:p>
        </p:txBody>
      </p:sp>
    </p:spTree>
    <p:extLst>
      <p:ext uri="{BB962C8B-B14F-4D97-AF65-F5344CB8AC3E}">
        <p14:creationId xmlns:p14="http://schemas.microsoft.com/office/powerpoint/2010/main" val="73537124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2"/>
                </a:solidFill>
                <a:latin typeface="Arial" panose="020B0604020202020204" pitchFamily="34" charset="0"/>
                <a:cs typeface="Arial" panose="020B0604020202020204" pitchFamily="34" charset="0"/>
              </a:rPr>
              <a:t>Implementation Plan</a:t>
            </a:r>
            <a:endParaRPr lang="en-US" dirty="0">
              <a:solidFill>
                <a:schemeClr val="tx2"/>
              </a:solidFill>
              <a:latin typeface="Arial" panose="020B0604020202020204" pitchFamily="34" charset="0"/>
              <a:cs typeface="Arial" panose="020B0604020202020204" pitchFamily="34" charset="0"/>
            </a:endParaRPr>
          </a:p>
        </p:txBody>
      </p:sp>
      <p:graphicFrame>
        <p:nvGraphicFramePr>
          <p:cNvPr id="4" name="Table 3"/>
          <p:cNvGraphicFramePr>
            <a:graphicFrameLocks noGrp="1"/>
          </p:cNvGraphicFramePr>
          <p:nvPr>
            <p:extLst/>
          </p:nvPr>
        </p:nvGraphicFramePr>
        <p:xfrm>
          <a:off x="1524000" y="1371600"/>
          <a:ext cx="7467600" cy="4720912"/>
        </p:xfrm>
        <a:graphic>
          <a:graphicData uri="http://schemas.openxmlformats.org/drawingml/2006/table">
            <a:tbl>
              <a:tblPr firstRow="1" firstCol="1" bandRow="1">
                <a:tableStyleId>{B301B821-A1FF-4177-AEE7-76D212191A09}</a:tableStyleId>
              </a:tblPr>
              <a:tblGrid>
                <a:gridCol w="1981200"/>
                <a:gridCol w="5486400"/>
              </a:tblGrid>
              <a:tr h="383692">
                <a:tc gridSpan="2">
                  <a:txBody>
                    <a:bodyPr/>
                    <a:lstStyle/>
                    <a:p>
                      <a:pPr marL="0" marR="0" algn="ctr">
                        <a:lnSpc>
                          <a:spcPct val="115000"/>
                        </a:lnSpc>
                        <a:spcBef>
                          <a:spcPts val="0"/>
                        </a:spcBef>
                        <a:spcAft>
                          <a:spcPts val="0"/>
                        </a:spcAft>
                      </a:pPr>
                      <a:r>
                        <a:rPr lang="en-US" sz="1400" dirty="0">
                          <a:effectLst/>
                        </a:rPr>
                        <a:t>Anticipated Implementation Plan</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r>
              <a:tr h="314629">
                <a:tc>
                  <a:txBody>
                    <a:bodyPr/>
                    <a:lstStyle/>
                    <a:p>
                      <a:pPr marL="0" marR="0">
                        <a:lnSpc>
                          <a:spcPct val="115000"/>
                        </a:lnSpc>
                        <a:spcBef>
                          <a:spcPts val="0"/>
                        </a:spcBef>
                        <a:spcAft>
                          <a:spcPts val="0"/>
                        </a:spcAft>
                      </a:pPr>
                      <a:r>
                        <a:rPr lang="en-US" sz="1400" dirty="0">
                          <a:effectLst/>
                        </a:rPr>
                        <a:t>Project</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solidFill>
                      <a:schemeClr val="accent5"/>
                    </a:solidFill>
                  </a:tcPr>
                </a:tc>
                <a:tc>
                  <a:txBody>
                    <a:bodyPr/>
                    <a:lstStyle/>
                    <a:p>
                      <a:pPr marL="0" marR="0">
                        <a:lnSpc>
                          <a:spcPct val="115000"/>
                        </a:lnSpc>
                        <a:spcBef>
                          <a:spcPts val="0"/>
                        </a:spcBef>
                        <a:spcAft>
                          <a:spcPts val="0"/>
                        </a:spcAft>
                      </a:pPr>
                      <a:r>
                        <a:rPr lang="en-US" sz="1400" dirty="0">
                          <a:effectLst/>
                        </a:rPr>
                        <a:t>Implementation</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solidFill>
                      <a:schemeClr val="accent5"/>
                    </a:solidFill>
                  </a:tcPr>
                </a:tc>
              </a:tr>
              <a:tr h="314629">
                <a:tc rowSpan="3">
                  <a:txBody>
                    <a:bodyPr/>
                    <a:lstStyle/>
                    <a:p>
                      <a:pPr marL="0" marR="0">
                        <a:lnSpc>
                          <a:spcPct val="115000"/>
                        </a:lnSpc>
                        <a:spcBef>
                          <a:spcPts val="0"/>
                        </a:spcBef>
                        <a:spcAft>
                          <a:spcPts val="0"/>
                        </a:spcAft>
                      </a:pPr>
                      <a:r>
                        <a:rPr lang="en-US" sz="1400" dirty="0">
                          <a:effectLst/>
                        </a:rPr>
                        <a:t>New Flex </a:t>
                      </a:r>
                      <a:r>
                        <a:rPr lang="en-US" sz="1400" dirty="0" smtClean="0">
                          <a:effectLst/>
                        </a:rPr>
                        <a:t>Route</a:t>
                      </a:r>
                      <a:endParaRPr lang="en-US" sz="1400" dirty="0">
                        <a:effectLst/>
                      </a:endParaRPr>
                    </a:p>
                  </a:txBody>
                  <a:tcPr marL="68580" marR="68580" marT="0" marB="0" anchor="ctr"/>
                </a:tc>
                <a:tc>
                  <a:txBody>
                    <a:bodyPr/>
                    <a:lstStyle/>
                    <a:p>
                      <a:pPr marL="0" marR="0">
                        <a:lnSpc>
                          <a:spcPct val="115000"/>
                        </a:lnSpc>
                        <a:spcBef>
                          <a:spcPts val="0"/>
                        </a:spcBef>
                        <a:spcAft>
                          <a:spcPts val="0"/>
                        </a:spcAft>
                      </a:pPr>
                      <a:r>
                        <a:rPr lang="en-US" sz="1400" dirty="0">
                          <a:effectLst/>
                        </a:rPr>
                        <a:t>FY 2016: Marketing and Detailed Plans</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nchor="ctr"/>
                </a:tc>
              </a:tr>
              <a:tr h="358650">
                <a:tc vMerge="1">
                  <a:txBody>
                    <a:bodyPr/>
                    <a:lstStyle/>
                    <a:p>
                      <a:endParaRPr lang="en-US"/>
                    </a:p>
                  </a:txBody>
                  <a:tcPr/>
                </a:tc>
                <a:tc>
                  <a:txBody>
                    <a:bodyPr/>
                    <a:lstStyle/>
                    <a:p>
                      <a:pPr marL="0" marR="0">
                        <a:lnSpc>
                          <a:spcPct val="115000"/>
                        </a:lnSpc>
                        <a:spcBef>
                          <a:spcPts val="0"/>
                        </a:spcBef>
                        <a:spcAft>
                          <a:spcPts val="0"/>
                        </a:spcAft>
                      </a:pPr>
                      <a:r>
                        <a:rPr lang="en-US" sz="1400" dirty="0">
                          <a:effectLst/>
                        </a:rPr>
                        <a:t>FY 2017: Procure Vehicles, install fixed stops,  and hire additional drivers</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r>
              <a:tr h="314629">
                <a:tc vMerge="1">
                  <a:txBody>
                    <a:bodyPr/>
                    <a:lstStyle/>
                    <a:p>
                      <a:endParaRPr lang="en-US"/>
                    </a:p>
                  </a:txBody>
                  <a:tcPr/>
                </a:tc>
                <a:tc>
                  <a:txBody>
                    <a:bodyPr/>
                    <a:lstStyle/>
                    <a:p>
                      <a:pPr marL="0" marR="0">
                        <a:lnSpc>
                          <a:spcPct val="115000"/>
                        </a:lnSpc>
                        <a:spcBef>
                          <a:spcPts val="0"/>
                        </a:spcBef>
                        <a:spcAft>
                          <a:spcPts val="0"/>
                        </a:spcAft>
                      </a:pPr>
                      <a:r>
                        <a:rPr lang="en-US" sz="1400" dirty="0">
                          <a:effectLst/>
                        </a:rPr>
                        <a:t>FY 2018: Begin service</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nchor="ctr"/>
                </a:tc>
              </a:tr>
              <a:tr h="314629">
                <a:tc>
                  <a:txBody>
                    <a:bodyPr/>
                    <a:lstStyle/>
                    <a:p>
                      <a:pPr marL="0" marR="0">
                        <a:lnSpc>
                          <a:spcPct val="115000"/>
                        </a:lnSpc>
                        <a:spcBef>
                          <a:spcPts val="0"/>
                        </a:spcBef>
                        <a:spcAft>
                          <a:spcPts val="0"/>
                        </a:spcAft>
                      </a:pPr>
                      <a:r>
                        <a:rPr lang="en-US" sz="1400" dirty="0">
                          <a:effectLst/>
                        </a:rPr>
                        <a:t>Additional Demand Response Vehicles</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1400" dirty="0">
                          <a:effectLst/>
                        </a:rPr>
                        <a:t>One additional vehicle each FY: 2016, 2017, 2018</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nchor="ctr">
                    <a:solidFill>
                      <a:srgbClr val="E9EDF4"/>
                    </a:solidFill>
                  </a:tcPr>
                </a:tc>
              </a:tr>
              <a:tr h="314629">
                <a:tc rowSpan="2">
                  <a:txBody>
                    <a:bodyPr/>
                    <a:lstStyle/>
                    <a:p>
                      <a:pPr marL="0" marR="0">
                        <a:lnSpc>
                          <a:spcPct val="115000"/>
                        </a:lnSpc>
                        <a:spcBef>
                          <a:spcPts val="0"/>
                        </a:spcBef>
                        <a:spcAft>
                          <a:spcPts val="0"/>
                        </a:spcAft>
                      </a:pPr>
                      <a:r>
                        <a:rPr lang="en-US" sz="1400" dirty="0">
                          <a:effectLst/>
                        </a:rPr>
                        <a:t>New Bus </a:t>
                      </a:r>
                      <a:r>
                        <a:rPr lang="en-US" sz="1400" dirty="0" smtClean="0">
                          <a:effectLst/>
                        </a:rPr>
                        <a:t>Shelters</a:t>
                      </a:r>
                      <a:endParaRPr lang="en-US" sz="1400" dirty="0">
                        <a:effectLst/>
                      </a:endParaRPr>
                    </a:p>
                  </a:txBody>
                  <a:tcPr marL="68580" marR="68580" marT="0" marB="0" anchor="ctr">
                    <a:solidFill>
                      <a:schemeClr val="bg1"/>
                    </a:solidFill>
                  </a:tcPr>
                </a:tc>
                <a:tc>
                  <a:txBody>
                    <a:bodyPr/>
                    <a:lstStyle/>
                    <a:p>
                      <a:pPr marL="0" marR="0">
                        <a:lnSpc>
                          <a:spcPct val="115000"/>
                        </a:lnSpc>
                        <a:spcBef>
                          <a:spcPts val="0"/>
                        </a:spcBef>
                        <a:spcAft>
                          <a:spcPts val="0"/>
                        </a:spcAft>
                      </a:pPr>
                      <a:r>
                        <a:rPr lang="en-US" sz="1400" dirty="0">
                          <a:effectLst/>
                        </a:rPr>
                        <a:t>FY 2016: 1 new shelter along Canton Routes</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nchor="ctr"/>
                </a:tc>
              </a:tr>
              <a:tr h="336188">
                <a:tc vMerge="1">
                  <a:txBody>
                    <a:bodyPr/>
                    <a:lstStyle/>
                    <a:p>
                      <a:endParaRPr lang="en-US"/>
                    </a:p>
                  </a:txBody>
                  <a:tcPr/>
                </a:tc>
                <a:tc>
                  <a:txBody>
                    <a:bodyPr/>
                    <a:lstStyle/>
                    <a:p>
                      <a:pPr marL="0" marR="0">
                        <a:lnSpc>
                          <a:spcPct val="115000"/>
                        </a:lnSpc>
                        <a:spcBef>
                          <a:spcPts val="0"/>
                        </a:spcBef>
                        <a:spcAft>
                          <a:spcPts val="0"/>
                        </a:spcAft>
                      </a:pPr>
                      <a:r>
                        <a:rPr lang="en-US" sz="1400" dirty="0">
                          <a:effectLst/>
                        </a:rPr>
                        <a:t>FY 2017: 2 new shelters at fixed stops in Woodstock</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r>
              <a:tr h="314629">
                <a:tc>
                  <a:txBody>
                    <a:bodyPr/>
                    <a:lstStyle/>
                    <a:p>
                      <a:pPr marL="0" marR="0">
                        <a:lnSpc>
                          <a:spcPct val="115000"/>
                        </a:lnSpc>
                        <a:spcBef>
                          <a:spcPts val="0"/>
                        </a:spcBef>
                        <a:spcAft>
                          <a:spcPts val="0"/>
                        </a:spcAft>
                      </a:pPr>
                      <a:r>
                        <a:rPr lang="en-US" sz="1400" dirty="0">
                          <a:effectLst/>
                        </a:rPr>
                        <a:t>OneBusAway </a:t>
                      </a:r>
                      <a:r>
                        <a:rPr lang="en-US" sz="1400" dirty="0" smtClean="0">
                          <a:effectLst/>
                        </a:rPr>
                        <a:t>App</a:t>
                      </a:r>
                    </a:p>
                    <a:p>
                      <a:pPr marL="0" marR="0">
                        <a:lnSpc>
                          <a:spcPct val="115000"/>
                        </a:lnSpc>
                        <a:spcBef>
                          <a:spcPts val="0"/>
                        </a:spcBef>
                        <a:spcAft>
                          <a:spcPts val="0"/>
                        </a:spcAft>
                      </a:pPr>
                      <a:r>
                        <a:rPr lang="en-US" sz="1400" dirty="0" smtClean="0">
                          <a:effectLst/>
                        </a:rPr>
                        <a:t>&amp; </a:t>
                      </a:r>
                      <a:r>
                        <a:rPr lang="en-US" sz="1400" dirty="0">
                          <a:effectLst/>
                        </a:rPr>
                        <a:t>Stop Signs</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nchor="ctr">
                    <a:solidFill>
                      <a:srgbClr val="E9EDF4"/>
                    </a:solidFill>
                  </a:tcPr>
                </a:tc>
                <a:tc>
                  <a:txBody>
                    <a:bodyPr/>
                    <a:lstStyle/>
                    <a:p>
                      <a:pPr marL="0" marR="0">
                        <a:lnSpc>
                          <a:spcPct val="115000"/>
                        </a:lnSpc>
                        <a:spcBef>
                          <a:spcPts val="0"/>
                        </a:spcBef>
                        <a:spcAft>
                          <a:spcPts val="0"/>
                        </a:spcAft>
                      </a:pPr>
                      <a:r>
                        <a:rPr lang="en-US" sz="1400" dirty="0">
                          <a:effectLst/>
                        </a:rPr>
                        <a:t>FY 2016</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nchor="ctr">
                    <a:solidFill>
                      <a:srgbClr val="E9EDF4"/>
                    </a:solidFill>
                  </a:tcPr>
                </a:tc>
              </a:tr>
              <a:tr h="316698">
                <a:tc>
                  <a:txBody>
                    <a:bodyPr/>
                    <a:lstStyle/>
                    <a:p>
                      <a:pPr marL="0" marR="0">
                        <a:lnSpc>
                          <a:spcPct val="115000"/>
                        </a:lnSpc>
                        <a:spcBef>
                          <a:spcPts val="0"/>
                        </a:spcBef>
                        <a:spcAft>
                          <a:spcPts val="0"/>
                        </a:spcAft>
                      </a:pPr>
                      <a:r>
                        <a:rPr lang="en-US" sz="1400" dirty="0">
                          <a:effectLst/>
                        </a:rPr>
                        <a:t>Potential Add-On Project </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solidFill>
                      <a:schemeClr val="accent5"/>
                    </a:solidFill>
                  </a:tcPr>
                </a:tc>
                <a:tc>
                  <a:txBody>
                    <a:bodyPr/>
                    <a:lstStyle/>
                    <a:p>
                      <a:pPr marL="0" marR="0">
                        <a:lnSpc>
                          <a:spcPct val="115000"/>
                        </a:lnSpc>
                        <a:spcBef>
                          <a:spcPts val="0"/>
                        </a:spcBef>
                        <a:spcAft>
                          <a:spcPts val="0"/>
                        </a:spcAft>
                      </a:pPr>
                      <a:r>
                        <a:rPr lang="en-US" sz="1400" dirty="0">
                          <a:effectLst/>
                        </a:rPr>
                        <a:t>Implementation</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nchor="ctr">
                    <a:solidFill>
                      <a:schemeClr val="accent5"/>
                    </a:solidFill>
                  </a:tcPr>
                </a:tc>
              </a:tr>
              <a:tr h="434896">
                <a:tc>
                  <a:txBody>
                    <a:bodyPr/>
                    <a:lstStyle/>
                    <a:p>
                      <a:pPr marL="0" marR="0">
                        <a:lnSpc>
                          <a:spcPct val="115000"/>
                        </a:lnSpc>
                        <a:spcBef>
                          <a:spcPts val="0"/>
                        </a:spcBef>
                        <a:spcAft>
                          <a:spcPts val="0"/>
                        </a:spcAft>
                      </a:pPr>
                      <a:r>
                        <a:rPr lang="en-US" sz="1400" dirty="0">
                          <a:effectLst/>
                        </a:rPr>
                        <a:t>Voucher Program</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1400" dirty="0">
                          <a:effectLst/>
                        </a:rPr>
                        <a:t>FY 2016 or FY 2017 based on capital funding availability</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nchor="ctr"/>
                </a:tc>
              </a:tr>
              <a:tr h="650816">
                <a:tc>
                  <a:txBody>
                    <a:bodyPr/>
                    <a:lstStyle/>
                    <a:p>
                      <a:pPr marL="0" marR="0">
                        <a:lnSpc>
                          <a:spcPct val="115000"/>
                        </a:lnSpc>
                        <a:spcBef>
                          <a:spcPts val="0"/>
                        </a:spcBef>
                        <a:spcAft>
                          <a:spcPts val="0"/>
                        </a:spcAft>
                      </a:pPr>
                      <a:r>
                        <a:rPr lang="en-US" sz="1400" dirty="0">
                          <a:effectLst/>
                        </a:rPr>
                        <a:t>Cobb connection across county lines</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1400" dirty="0">
                          <a:effectLst/>
                        </a:rPr>
                        <a:t>FY 2016: Coordinate with MARTA and CCT, using the MARTA-CCT agreement as starting point</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404262249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2"/>
                </a:solidFill>
                <a:latin typeface="Arial" panose="020B0604020202020204" pitchFamily="34" charset="0"/>
                <a:cs typeface="Arial" panose="020B0604020202020204" pitchFamily="34" charset="0"/>
              </a:rPr>
              <a:t>Policy Considerations</a:t>
            </a:r>
            <a:endParaRPr lang="en-US" dirty="0">
              <a:solidFill>
                <a:schemeClr val="tx2"/>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pPr>
              <a:lnSpc>
                <a:spcPct val="150000"/>
              </a:lnSpc>
              <a:buFont typeface="Wingdings" panose="05000000000000000000" pitchFamily="2" charset="2"/>
              <a:buChar char="§"/>
            </a:pPr>
            <a:r>
              <a:rPr lang="en-US" dirty="0" smtClean="0">
                <a:solidFill>
                  <a:schemeClr val="tx2"/>
                </a:solidFill>
              </a:rPr>
              <a:t>Access Management Guidelines</a:t>
            </a:r>
          </a:p>
          <a:p>
            <a:pPr>
              <a:lnSpc>
                <a:spcPct val="150000"/>
              </a:lnSpc>
              <a:buFont typeface="Wingdings" panose="05000000000000000000" pitchFamily="2" charset="2"/>
              <a:buChar char="§"/>
            </a:pPr>
            <a:r>
              <a:rPr lang="en-US" dirty="0" smtClean="0">
                <a:solidFill>
                  <a:schemeClr val="tx2"/>
                </a:solidFill>
              </a:rPr>
              <a:t>Complete Streets Policy</a:t>
            </a:r>
          </a:p>
          <a:p>
            <a:pPr>
              <a:lnSpc>
                <a:spcPct val="150000"/>
              </a:lnSpc>
              <a:buFont typeface="Wingdings" panose="05000000000000000000" pitchFamily="2" charset="2"/>
              <a:buChar char="§"/>
            </a:pPr>
            <a:r>
              <a:rPr lang="en-US" dirty="0" smtClean="0">
                <a:solidFill>
                  <a:schemeClr val="tx2"/>
                </a:solidFill>
              </a:rPr>
              <a:t>Transportation Demand Management</a:t>
            </a:r>
          </a:p>
          <a:p>
            <a:pPr>
              <a:buNone/>
            </a:pPr>
            <a:endParaRPr lang="en-US" dirty="0"/>
          </a:p>
        </p:txBody>
      </p:sp>
    </p:spTree>
    <p:extLst>
      <p:ext uri="{BB962C8B-B14F-4D97-AF65-F5344CB8AC3E}">
        <p14:creationId xmlns:p14="http://schemas.microsoft.com/office/powerpoint/2010/main" val="69241870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2"/>
                </a:solidFill>
                <a:latin typeface="Arial" panose="020B0604020202020204" pitchFamily="34" charset="0"/>
                <a:cs typeface="Arial" panose="020B0604020202020204" pitchFamily="34" charset="0"/>
              </a:rPr>
              <a:t>Next Steps</a:t>
            </a:r>
            <a:endParaRPr lang="en-US" dirty="0">
              <a:solidFill>
                <a:schemeClr val="tx2"/>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lstStyle/>
          <a:p>
            <a:pPr>
              <a:buFont typeface="Wingdings" panose="05000000000000000000" pitchFamily="2" charset="2"/>
              <a:buChar char="§"/>
            </a:pPr>
            <a:r>
              <a:rPr lang="en-US" dirty="0">
                <a:solidFill>
                  <a:schemeClr val="tx2"/>
                </a:solidFill>
              </a:rPr>
              <a:t>Finalize </a:t>
            </a:r>
            <a:r>
              <a:rPr lang="en-US" dirty="0" smtClean="0">
                <a:solidFill>
                  <a:schemeClr val="tx2"/>
                </a:solidFill>
              </a:rPr>
              <a:t>Plan</a:t>
            </a:r>
          </a:p>
          <a:p>
            <a:pPr lvl="1">
              <a:buFont typeface="Wingdings" panose="05000000000000000000" pitchFamily="2" charset="2"/>
              <a:buChar char="§"/>
            </a:pPr>
            <a:endParaRPr lang="en-US" dirty="0" smtClean="0">
              <a:solidFill>
                <a:schemeClr val="tx2"/>
              </a:solidFill>
            </a:endParaRPr>
          </a:p>
          <a:p>
            <a:pPr>
              <a:buFont typeface="Wingdings" panose="05000000000000000000" pitchFamily="2" charset="2"/>
              <a:buChar char="§"/>
            </a:pPr>
            <a:r>
              <a:rPr lang="en-US" dirty="0" smtClean="0">
                <a:solidFill>
                  <a:schemeClr val="tx2"/>
                </a:solidFill>
              </a:rPr>
              <a:t>Adoption by </a:t>
            </a:r>
            <a:r>
              <a:rPr lang="en-US" dirty="0">
                <a:solidFill>
                  <a:schemeClr val="tx2"/>
                </a:solidFill>
              </a:rPr>
              <a:t>Cherokee County Board of Commissioners Board </a:t>
            </a:r>
            <a:r>
              <a:rPr lang="en-US" dirty="0" smtClean="0">
                <a:solidFill>
                  <a:schemeClr val="tx2"/>
                </a:solidFill>
              </a:rPr>
              <a:t>on February 2</a:t>
            </a:r>
          </a:p>
          <a:p>
            <a:pPr lvl="1">
              <a:buFont typeface="Wingdings" panose="05000000000000000000" pitchFamily="2" charset="2"/>
              <a:buChar char="§"/>
            </a:pPr>
            <a:endParaRPr lang="en-US" dirty="0">
              <a:solidFill>
                <a:schemeClr val="tx2"/>
              </a:solidFill>
            </a:endParaRPr>
          </a:p>
          <a:p>
            <a:pPr>
              <a:buFont typeface="Wingdings" panose="05000000000000000000" pitchFamily="2" charset="2"/>
              <a:buChar char="§"/>
            </a:pPr>
            <a:r>
              <a:rPr lang="en-US" dirty="0" smtClean="0">
                <a:solidFill>
                  <a:schemeClr val="tx2"/>
                </a:solidFill>
              </a:rPr>
              <a:t>Begin Programming &amp; Delivering Projects!</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dirty="0" smtClean="0">
                <a:solidFill>
                  <a:schemeClr val="tx2"/>
                </a:solidFill>
                <a:latin typeface="Arial" panose="020B0604020202020204" pitchFamily="34" charset="0"/>
                <a:cs typeface="Arial" panose="020B0604020202020204" pitchFamily="34" charset="0"/>
              </a:rPr>
              <a:t>Questions?</a:t>
            </a:r>
            <a:endParaRPr lang="en-US" dirty="0">
              <a:solidFill>
                <a:schemeClr val="tx2"/>
              </a:solidFill>
              <a:latin typeface="Arial" panose="020B0604020202020204" pitchFamily="34" charset="0"/>
              <a:cs typeface="Arial" panose="020B0604020202020204" pitchFamily="34" charset="0"/>
            </a:endParaRPr>
          </a:p>
        </p:txBody>
      </p:sp>
      <p:sp>
        <p:nvSpPr>
          <p:cNvPr id="3" name="TextBox 2"/>
          <p:cNvSpPr txBox="1"/>
          <p:nvPr/>
        </p:nvSpPr>
        <p:spPr>
          <a:xfrm>
            <a:off x="1524000" y="1219200"/>
            <a:ext cx="2743200" cy="830997"/>
          </a:xfrm>
          <a:prstGeom prst="rect">
            <a:avLst/>
          </a:prstGeom>
          <a:noFill/>
        </p:spPr>
        <p:txBody>
          <a:bodyPr wrap="square" rtlCol="0">
            <a:spAutoFit/>
          </a:bodyPr>
          <a:lstStyle/>
          <a:p>
            <a:r>
              <a:rPr lang="en-US" sz="2400" dirty="0" smtClean="0">
                <a:solidFill>
                  <a:schemeClr val="tx2"/>
                </a:solidFill>
                <a:latin typeface="Arial" pitchFamily="34" charset="0"/>
                <a:cs typeface="Arial" pitchFamily="34" charset="0"/>
              </a:rPr>
              <a:t>Cherokee County:</a:t>
            </a:r>
            <a:endParaRPr lang="en-US" sz="2400" dirty="0" smtClean="0"/>
          </a:p>
          <a:p>
            <a:endParaRPr lang="en-US" sz="2400" dirty="0">
              <a:solidFill>
                <a:schemeClr val="tx2"/>
              </a:solidFill>
              <a:latin typeface="Arial" pitchFamily="34" charset="0"/>
              <a:cs typeface="Arial" pitchFamily="34" charset="0"/>
            </a:endParaRPr>
          </a:p>
        </p:txBody>
      </p:sp>
      <p:sp>
        <p:nvSpPr>
          <p:cNvPr id="5" name="TextBox 4"/>
          <p:cNvSpPr txBox="1"/>
          <p:nvPr/>
        </p:nvSpPr>
        <p:spPr>
          <a:xfrm>
            <a:off x="1524000" y="3200400"/>
            <a:ext cx="3429000" cy="830997"/>
          </a:xfrm>
          <a:prstGeom prst="rect">
            <a:avLst/>
          </a:prstGeom>
          <a:noFill/>
        </p:spPr>
        <p:txBody>
          <a:bodyPr wrap="square" rtlCol="0">
            <a:spAutoFit/>
          </a:bodyPr>
          <a:lstStyle/>
          <a:p>
            <a:r>
              <a:rPr lang="en-US" sz="2400" dirty="0" smtClean="0">
                <a:solidFill>
                  <a:schemeClr val="tx2"/>
                </a:solidFill>
                <a:latin typeface="Arial" pitchFamily="34" charset="0"/>
                <a:cs typeface="Arial" pitchFamily="34" charset="0"/>
              </a:rPr>
              <a:t>WSP | Parsons Brinckerhoff:</a:t>
            </a:r>
            <a:endParaRPr lang="en-US" sz="2400" dirty="0">
              <a:solidFill>
                <a:schemeClr val="tx2"/>
              </a:solidFill>
              <a:latin typeface="Arial" pitchFamily="34" charset="0"/>
              <a:cs typeface="Arial" pitchFamily="34" charset="0"/>
            </a:endParaRPr>
          </a:p>
        </p:txBody>
      </p:sp>
      <p:sp>
        <p:nvSpPr>
          <p:cNvPr id="6" name="TextBox 5"/>
          <p:cNvSpPr txBox="1"/>
          <p:nvPr/>
        </p:nvSpPr>
        <p:spPr>
          <a:xfrm>
            <a:off x="4648200" y="1219200"/>
            <a:ext cx="3886200" cy="1323439"/>
          </a:xfrm>
          <a:prstGeom prst="rect">
            <a:avLst/>
          </a:prstGeom>
          <a:noFill/>
        </p:spPr>
        <p:txBody>
          <a:bodyPr wrap="square" rtlCol="0">
            <a:spAutoFit/>
          </a:bodyPr>
          <a:lstStyle/>
          <a:p>
            <a:r>
              <a:rPr lang="en-US" sz="2000" dirty="0" smtClean="0">
                <a:latin typeface="Arial" pitchFamily="34" charset="0"/>
                <a:cs typeface="Arial" pitchFamily="34" charset="0"/>
              </a:rPr>
              <a:t>Geoffrey E. Morton, PE</a:t>
            </a:r>
          </a:p>
          <a:p>
            <a:r>
              <a:rPr lang="en-US" sz="2000" dirty="0" smtClean="0">
                <a:solidFill>
                  <a:schemeClr val="tx2"/>
                </a:solidFill>
                <a:latin typeface="Arial" pitchFamily="34" charset="0"/>
                <a:cs typeface="Arial" pitchFamily="34" charset="0"/>
              </a:rPr>
              <a:t>Public Works Agency Director</a:t>
            </a:r>
          </a:p>
          <a:p>
            <a:r>
              <a:rPr lang="en-US" sz="2000" dirty="0" smtClean="0">
                <a:solidFill>
                  <a:schemeClr val="tx2"/>
                </a:solidFill>
                <a:latin typeface="Arial" pitchFamily="34" charset="0"/>
                <a:cs typeface="Arial" pitchFamily="34" charset="0"/>
              </a:rPr>
              <a:t>(678) 493-6077</a:t>
            </a:r>
          </a:p>
          <a:p>
            <a:r>
              <a:rPr lang="en-US" sz="2000" dirty="0" smtClean="0">
                <a:solidFill>
                  <a:schemeClr val="tx2"/>
                </a:solidFill>
                <a:latin typeface="Arial" pitchFamily="34" charset="0"/>
                <a:cs typeface="Arial" pitchFamily="34" charset="0"/>
                <a:hlinkClick r:id="rId3"/>
              </a:rPr>
              <a:t>gmorton@cherokeega.com</a:t>
            </a:r>
            <a:r>
              <a:rPr lang="en-US" sz="2000" dirty="0" smtClean="0">
                <a:solidFill>
                  <a:schemeClr val="tx2"/>
                </a:solidFill>
                <a:latin typeface="Arial" pitchFamily="34" charset="0"/>
                <a:cs typeface="Arial" pitchFamily="34" charset="0"/>
              </a:rPr>
              <a:t> </a:t>
            </a:r>
            <a:endParaRPr lang="en-US" sz="2000" dirty="0">
              <a:solidFill>
                <a:schemeClr val="tx2"/>
              </a:solidFill>
              <a:latin typeface="Arial" pitchFamily="34" charset="0"/>
              <a:cs typeface="Arial" pitchFamily="34" charset="0"/>
            </a:endParaRPr>
          </a:p>
        </p:txBody>
      </p:sp>
      <p:sp>
        <p:nvSpPr>
          <p:cNvPr id="7" name="TextBox 6"/>
          <p:cNvSpPr txBox="1"/>
          <p:nvPr/>
        </p:nvSpPr>
        <p:spPr>
          <a:xfrm>
            <a:off x="4648200" y="3200400"/>
            <a:ext cx="3429000" cy="1015663"/>
          </a:xfrm>
          <a:prstGeom prst="rect">
            <a:avLst/>
          </a:prstGeom>
          <a:noFill/>
        </p:spPr>
        <p:txBody>
          <a:bodyPr wrap="square" rtlCol="0">
            <a:spAutoFit/>
          </a:bodyPr>
          <a:lstStyle/>
          <a:p>
            <a:r>
              <a:rPr lang="en-US" sz="2000" dirty="0">
                <a:latin typeface="Arial" pitchFamily="34" charset="0"/>
                <a:cs typeface="Arial" pitchFamily="34" charset="0"/>
              </a:rPr>
              <a:t>Claudia </a:t>
            </a:r>
            <a:r>
              <a:rPr lang="en-US" sz="2000" dirty="0" err="1">
                <a:latin typeface="Arial" pitchFamily="34" charset="0"/>
                <a:cs typeface="Arial" pitchFamily="34" charset="0"/>
              </a:rPr>
              <a:t>Bilotto</a:t>
            </a:r>
            <a:r>
              <a:rPr lang="en-US" sz="2000" dirty="0">
                <a:latin typeface="Arial" pitchFamily="34" charset="0"/>
                <a:cs typeface="Arial" pitchFamily="34" charset="0"/>
              </a:rPr>
              <a:t>, AICP</a:t>
            </a:r>
          </a:p>
          <a:p>
            <a:r>
              <a:rPr lang="en-US" sz="2000" dirty="0">
                <a:solidFill>
                  <a:schemeClr val="tx2"/>
                </a:solidFill>
                <a:latin typeface="Arial" pitchFamily="34" charset="0"/>
                <a:cs typeface="Arial" pitchFamily="34" charset="0"/>
              </a:rPr>
              <a:t>(404) 364-2651</a:t>
            </a:r>
          </a:p>
          <a:p>
            <a:r>
              <a:rPr lang="en-US" sz="2000" dirty="0">
                <a:latin typeface="Arial" pitchFamily="34" charset="0"/>
                <a:cs typeface="Arial" pitchFamily="34" charset="0"/>
                <a:hlinkClick r:id="rId4"/>
              </a:rPr>
              <a:t>bilottocm@pbworld.com</a:t>
            </a:r>
            <a:r>
              <a:rPr lang="en-US" sz="2000" dirty="0">
                <a:latin typeface="Arial" pitchFamily="34" charset="0"/>
                <a:cs typeface="Arial" pitchFamily="34" charset="0"/>
              </a:rPr>
              <a:t>  </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anose="020B0604020202020204" pitchFamily="34" charset="0"/>
                <a:cs typeface="Arial" panose="020B0604020202020204" pitchFamily="34" charset="0"/>
              </a:rPr>
              <a:t>Plan Development Process</a:t>
            </a:r>
            <a:endParaRPr lang="en-US" dirty="0">
              <a:latin typeface="Arial" panose="020B0604020202020204" pitchFamily="34" charset="0"/>
              <a:cs typeface="Arial" panose="020B0604020202020204" pitchFamily="34" charset="0"/>
            </a:endParaRPr>
          </a:p>
        </p:txBody>
      </p:sp>
      <p:sp>
        <p:nvSpPr>
          <p:cNvPr id="10" name="Rounded Rectangle 36"/>
          <p:cNvSpPr>
            <a:spLocks noChangeArrowheads="1"/>
          </p:cNvSpPr>
          <p:nvPr/>
        </p:nvSpPr>
        <p:spPr bwMode="auto">
          <a:xfrm>
            <a:off x="6858000" y="3879850"/>
            <a:ext cx="2085975" cy="1819275"/>
          </a:xfrm>
          <a:prstGeom prst="roundRect">
            <a:avLst>
              <a:gd name="adj" fmla="val 16667"/>
            </a:avLst>
          </a:prstGeom>
          <a:solidFill>
            <a:schemeClr val="accent3">
              <a:lumMod val="40000"/>
              <a:lumOff val="60000"/>
            </a:schemeClr>
          </a:solidFill>
          <a:ln w="25400">
            <a:solidFill>
              <a:srgbClr val="4E6128"/>
            </a:solidFill>
            <a:round/>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 name="Rounded Rectangle 29"/>
          <p:cNvSpPr>
            <a:spLocks noChangeArrowheads="1"/>
          </p:cNvSpPr>
          <p:nvPr/>
        </p:nvSpPr>
        <p:spPr bwMode="auto">
          <a:xfrm>
            <a:off x="3867150" y="2025650"/>
            <a:ext cx="2476500" cy="1098550"/>
          </a:xfrm>
          <a:prstGeom prst="roundRect">
            <a:avLst>
              <a:gd name="adj" fmla="val 16667"/>
            </a:avLst>
          </a:prstGeom>
          <a:solidFill>
            <a:schemeClr val="accent1">
              <a:lumMod val="20000"/>
              <a:lumOff val="80000"/>
            </a:schemeClr>
          </a:solidFill>
          <a:ln w="25400">
            <a:solidFill>
              <a:srgbClr val="205867"/>
            </a:solidFill>
            <a:round/>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Comprehensive Project List</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1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Previous Plans</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1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Stakeholder Meetings</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1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Public Comments</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1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Needs based</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2" name="Left Arrow 45"/>
          <p:cNvSpPr>
            <a:spLocks noChangeArrowheads="1"/>
          </p:cNvSpPr>
          <p:nvPr/>
        </p:nvSpPr>
        <p:spPr bwMode="auto">
          <a:xfrm>
            <a:off x="6353174" y="5141912"/>
            <a:ext cx="504825" cy="361950"/>
          </a:xfrm>
          <a:prstGeom prst="leftArrow">
            <a:avLst>
              <a:gd name="adj1" fmla="val 50000"/>
              <a:gd name="adj2" fmla="val 50004"/>
            </a:avLst>
          </a:prstGeom>
          <a:solidFill>
            <a:srgbClr val="9BBB59"/>
          </a:solidFill>
          <a:ln w="25400">
            <a:solidFill>
              <a:srgbClr val="4E6128"/>
            </a:solidFill>
            <a:miter lim="800000"/>
            <a:headEnd/>
            <a:tailEnd/>
          </a:ln>
        </p:spPr>
        <p:txBody>
          <a:bodyPr vert="horz" wrap="square" lIns="91440" tIns="45720" rIns="91440" bIns="45720" numCol="1" anchor="ctr" anchorCtr="0" compatLnSpc="1">
            <a:prstTxWarp prst="textNoShape">
              <a:avLst/>
            </a:prstTxWarp>
          </a:bodyPr>
          <a:lstStyle/>
          <a:p>
            <a:endParaRPr lang="en-US"/>
          </a:p>
        </p:txBody>
      </p:sp>
      <p:sp>
        <p:nvSpPr>
          <p:cNvPr id="16" name="Rounded Rectangle 24"/>
          <p:cNvSpPr>
            <a:spLocks noChangeArrowheads="1"/>
          </p:cNvSpPr>
          <p:nvPr/>
        </p:nvSpPr>
        <p:spPr bwMode="auto">
          <a:xfrm>
            <a:off x="3867150" y="3422648"/>
            <a:ext cx="2476500" cy="2276475"/>
          </a:xfrm>
          <a:prstGeom prst="roundRect">
            <a:avLst>
              <a:gd name="adj" fmla="val 16667"/>
            </a:avLst>
          </a:prstGeom>
          <a:solidFill>
            <a:schemeClr val="accent1">
              <a:lumMod val="20000"/>
              <a:lumOff val="80000"/>
            </a:schemeClr>
          </a:solidFill>
          <a:ln w="25400">
            <a:solidFill>
              <a:srgbClr val="205867"/>
            </a:solidFill>
            <a:round/>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7" name="Rounded Rectangle 5"/>
          <p:cNvSpPr>
            <a:spLocks noChangeArrowheads="1"/>
          </p:cNvSpPr>
          <p:nvPr/>
        </p:nvSpPr>
        <p:spPr bwMode="auto">
          <a:xfrm>
            <a:off x="3890962" y="6018209"/>
            <a:ext cx="2476500" cy="409575"/>
          </a:xfrm>
          <a:prstGeom prst="roundRect">
            <a:avLst>
              <a:gd name="adj" fmla="val 16667"/>
            </a:avLst>
          </a:prstGeom>
          <a:solidFill>
            <a:schemeClr val="accent1">
              <a:lumMod val="20000"/>
              <a:lumOff val="80000"/>
            </a:schemeClr>
          </a:solidFill>
          <a:ln w="25400">
            <a:solidFill>
              <a:srgbClr val="205867"/>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Recommended Projects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9" name="Down Arrow 31"/>
          <p:cNvSpPr>
            <a:spLocks noChangeArrowheads="1"/>
          </p:cNvSpPr>
          <p:nvPr/>
        </p:nvSpPr>
        <p:spPr bwMode="auto">
          <a:xfrm>
            <a:off x="5053012" y="3124200"/>
            <a:ext cx="152400" cy="298448"/>
          </a:xfrm>
          <a:prstGeom prst="downArrow">
            <a:avLst>
              <a:gd name="adj1" fmla="val 50000"/>
              <a:gd name="adj2" fmla="val 49996"/>
            </a:avLst>
          </a:prstGeom>
          <a:solidFill>
            <a:srgbClr val="4BACC6"/>
          </a:solidFill>
          <a:ln w="25400">
            <a:solidFill>
              <a:srgbClr val="205867"/>
            </a:solidFill>
            <a:miter lim="800000"/>
            <a:headEnd/>
            <a:tailEnd/>
          </a:ln>
        </p:spPr>
        <p:txBody>
          <a:bodyPr vert="horz" wrap="square" lIns="91440" tIns="45720" rIns="91440" bIns="45720" numCol="1" anchor="ctr" anchorCtr="0" compatLnSpc="1">
            <a:prstTxWarp prst="textNoShape">
              <a:avLst/>
            </a:prstTxWarp>
          </a:bodyPr>
          <a:lstStyle/>
          <a:p>
            <a:endParaRPr lang="en-US"/>
          </a:p>
        </p:txBody>
      </p:sp>
      <p:sp>
        <p:nvSpPr>
          <p:cNvPr id="21" name="AutoShape 2"/>
          <p:cNvSpPr>
            <a:spLocks noChangeArrowheads="1"/>
          </p:cNvSpPr>
          <p:nvPr/>
        </p:nvSpPr>
        <p:spPr bwMode="auto">
          <a:xfrm>
            <a:off x="1930400" y="2890838"/>
            <a:ext cx="1360488" cy="1233487"/>
          </a:xfrm>
          <a:prstGeom prst="roundRect">
            <a:avLst>
              <a:gd name="adj" fmla="val 16667"/>
            </a:avLst>
          </a:prstGeom>
          <a:solidFill>
            <a:schemeClr val="accent6">
              <a:lumMod val="20000"/>
              <a:lumOff val="80000"/>
            </a:schemeClr>
          </a:solidFill>
          <a:ln w="38100">
            <a:solidFill>
              <a:srgbClr val="E36C0A"/>
            </a:solidFill>
            <a:round/>
            <a:headEnd/>
            <a:tailEnd/>
          </a:ln>
          <a:effectLs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Data</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1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Cost Estimate</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1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Traffic/Demand</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1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Goals</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1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Statistical Data</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2" name="AutoShape 1"/>
          <p:cNvSpPr>
            <a:spLocks noChangeArrowheads="1"/>
          </p:cNvSpPr>
          <p:nvPr/>
        </p:nvSpPr>
        <p:spPr bwMode="auto">
          <a:xfrm>
            <a:off x="3290888" y="3763168"/>
            <a:ext cx="576262" cy="287338"/>
          </a:xfrm>
          <a:prstGeom prst="rightArrow">
            <a:avLst>
              <a:gd name="adj1" fmla="val 50000"/>
              <a:gd name="adj2" fmla="val 61740"/>
            </a:avLst>
          </a:prstGeom>
          <a:solidFill>
            <a:srgbClr val="F79646"/>
          </a:solidFill>
          <a:ln w="38100">
            <a:solidFill>
              <a:srgbClr val="E36C0A"/>
            </a:solidFill>
            <a:miter lim="800000"/>
            <a:headEnd/>
            <a:tailEnd/>
          </a:ln>
          <a:effectLst/>
          <a:extLst>
            <a:ext uri="{AF507438-7753-43E0-B8FC-AC1667EBCBE1}">
              <a14:hiddenEffects xmlns:a14="http://schemas.microsoft.com/office/drawing/2010/main">
                <a:effectLst>
                  <a:outerShdw dist="28398" dir="3806097" algn="ctr" rotWithShape="0">
                    <a:srgbClr val="974706">
                      <a:alpha val="50000"/>
                    </a:srgbClr>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23" name="Rounded Rectangle 73"/>
          <p:cNvSpPr>
            <a:spLocks noChangeArrowheads="1"/>
          </p:cNvSpPr>
          <p:nvPr/>
        </p:nvSpPr>
        <p:spPr bwMode="auto">
          <a:xfrm>
            <a:off x="3902075" y="657224"/>
            <a:ext cx="2476500" cy="409575"/>
          </a:xfrm>
          <a:prstGeom prst="roundRect">
            <a:avLst>
              <a:gd name="adj" fmla="val 16667"/>
            </a:avLst>
          </a:prstGeom>
          <a:solidFill>
            <a:schemeClr val="accent1">
              <a:lumMod val="20000"/>
              <a:lumOff val="80000"/>
            </a:schemeClr>
          </a:solidFill>
          <a:ln w="25400">
            <a:solidFill>
              <a:srgbClr val="205867"/>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Calibri" pitchFamily="34" charset="0"/>
                <a:ea typeface="Calibri" pitchFamily="34" charset="0"/>
                <a:cs typeface="Times New Roman" pitchFamily="18" charset="0"/>
              </a:rPr>
              <a:t>Existing Conditions</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4" name="Down Arrow 1"/>
          <p:cNvSpPr>
            <a:spLocks noChangeArrowheads="1"/>
          </p:cNvSpPr>
          <p:nvPr/>
        </p:nvSpPr>
        <p:spPr bwMode="auto">
          <a:xfrm>
            <a:off x="5029200" y="1092199"/>
            <a:ext cx="152400" cy="257175"/>
          </a:xfrm>
          <a:prstGeom prst="downArrow">
            <a:avLst>
              <a:gd name="adj1" fmla="val 50000"/>
              <a:gd name="adj2" fmla="val 49996"/>
            </a:avLst>
          </a:prstGeom>
          <a:solidFill>
            <a:srgbClr val="4BACC6"/>
          </a:solidFill>
          <a:ln w="25400">
            <a:solidFill>
              <a:srgbClr val="205867"/>
            </a:solidFill>
            <a:miter lim="800000"/>
            <a:headEnd/>
            <a:tailEnd/>
          </a:ln>
        </p:spPr>
        <p:txBody>
          <a:bodyPr vert="horz" wrap="square" lIns="91440" tIns="45720" rIns="91440" bIns="45720" numCol="1" anchor="ctr" anchorCtr="0" compatLnSpc="1">
            <a:prstTxWarp prst="textNoShape">
              <a:avLst/>
            </a:prstTxWarp>
          </a:bodyPr>
          <a:lstStyle/>
          <a:p>
            <a:endParaRPr lang="en-US"/>
          </a:p>
        </p:txBody>
      </p:sp>
      <p:sp>
        <p:nvSpPr>
          <p:cNvPr id="25" name="Rounded Rectangle 71"/>
          <p:cNvSpPr>
            <a:spLocks noChangeArrowheads="1"/>
          </p:cNvSpPr>
          <p:nvPr/>
        </p:nvSpPr>
        <p:spPr bwMode="auto">
          <a:xfrm>
            <a:off x="3902075" y="1354138"/>
            <a:ext cx="2476500" cy="409575"/>
          </a:xfrm>
          <a:prstGeom prst="roundRect">
            <a:avLst>
              <a:gd name="adj" fmla="val 16667"/>
            </a:avLst>
          </a:prstGeom>
          <a:solidFill>
            <a:schemeClr val="accent1">
              <a:lumMod val="20000"/>
              <a:lumOff val="80000"/>
            </a:schemeClr>
          </a:solidFill>
          <a:ln w="25400">
            <a:solidFill>
              <a:srgbClr val="205867"/>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Needs Assessment</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6" name="Rectangle 23"/>
          <p:cNvSpPr>
            <a:spLocks noChangeArrowheads="1"/>
          </p:cNvSpPr>
          <p:nvPr/>
        </p:nvSpPr>
        <p:spPr bwMode="auto">
          <a:xfrm>
            <a:off x="152400" y="152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7" name="Rectangle 26"/>
          <p:cNvSpPr>
            <a:spLocks noChangeArrowheads="1"/>
          </p:cNvSpPr>
          <p:nvPr/>
        </p:nvSpPr>
        <p:spPr bwMode="auto">
          <a:xfrm>
            <a:off x="152400" y="6096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smtClean="0">
                <a:ln>
                  <a:noFill/>
                </a:ln>
                <a:solidFill>
                  <a:schemeClr val="tx1"/>
                </a:solidFill>
                <a:effectLst/>
                <a:latin typeface="Arial" pitchFamily="34" charset="0"/>
                <a:cs typeface="Arial" pitchFamily="34" charset="0"/>
              </a:rPr>
              <a:t/>
            </a:r>
            <a:br>
              <a:rPr kumimoji="0" lang="en-US" sz="600" b="0" i="0" u="none" strike="noStrike" cap="none" normalizeH="0" baseline="0" smtClean="0">
                <a:ln>
                  <a:noFill/>
                </a:ln>
                <a:solidFill>
                  <a:schemeClr val="tx1"/>
                </a:solidFill>
                <a:effectLst/>
                <a:latin typeface="Arial" pitchFamily="34" charset="0"/>
                <a:cs typeface="Arial" pitchFamily="34" charset="0"/>
              </a:rPr>
            </a:br>
            <a:endParaRPr kumimoji="0" lang="en-US"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8" name="Rectangle 37"/>
          <p:cNvSpPr>
            <a:spLocks noChangeArrowheads="1"/>
          </p:cNvSpPr>
          <p:nvPr/>
        </p:nvSpPr>
        <p:spPr bwMode="auto">
          <a:xfrm>
            <a:off x="152400" y="1066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			</a:t>
            </a:r>
            <a:endParaRPr kumimoji="0" lang="en-US" sz="6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9" name="Rectangle 39"/>
          <p:cNvSpPr>
            <a:spLocks noChangeArrowheads="1"/>
          </p:cNvSpPr>
          <p:nvPr/>
        </p:nvSpPr>
        <p:spPr bwMode="auto">
          <a:xfrm>
            <a:off x="152400" y="1066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
            </a:r>
            <a:br>
              <a:rPr kumimoji="0" lang="en-US" sz="11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br>
            <a:endParaRPr kumimoji="0" lang="en-US" sz="6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0" name="Text Box 52"/>
          <p:cNvSpPr txBox="1">
            <a:spLocks noChangeArrowheads="1"/>
          </p:cNvSpPr>
          <p:nvPr/>
        </p:nvSpPr>
        <p:spPr bwMode="auto">
          <a:xfrm>
            <a:off x="7239000" y="3962400"/>
            <a:ext cx="1371600" cy="311150"/>
          </a:xfrm>
          <a:prstGeom prst="rect">
            <a:avLst/>
          </a:prstGeom>
          <a:solidFill>
            <a:schemeClr val="accent3">
              <a:lumMod val="40000"/>
              <a:lumOff val="60000"/>
            </a:schemeClr>
          </a:solidFill>
          <a:ln>
            <a:noFill/>
          </a:ln>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Funding</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1" name="Down Arrow 40"/>
          <p:cNvSpPr>
            <a:spLocks noChangeArrowheads="1"/>
          </p:cNvSpPr>
          <p:nvPr/>
        </p:nvSpPr>
        <p:spPr bwMode="auto">
          <a:xfrm>
            <a:off x="7867650" y="4765675"/>
            <a:ext cx="152400" cy="342900"/>
          </a:xfrm>
          <a:prstGeom prst="downArrow">
            <a:avLst>
              <a:gd name="adj1" fmla="val 50000"/>
              <a:gd name="adj2" fmla="val 50000"/>
            </a:avLst>
          </a:prstGeom>
          <a:solidFill>
            <a:srgbClr val="9BBB59"/>
          </a:solidFill>
          <a:ln w="25400">
            <a:solidFill>
              <a:srgbClr val="4E6128"/>
            </a:solidFill>
            <a:miter lim="800000"/>
            <a:headEnd/>
            <a:tailEnd/>
          </a:ln>
        </p:spPr>
        <p:txBody>
          <a:bodyPr vert="horz" wrap="square" lIns="91440" tIns="45720" rIns="91440" bIns="45720" numCol="1" anchor="ctr" anchorCtr="0" compatLnSpc="1">
            <a:prstTxWarp prst="textNoShape">
              <a:avLst/>
            </a:prstTxWarp>
          </a:bodyPr>
          <a:lstStyle/>
          <a:p>
            <a:endParaRPr lang="en-US"/>
          </a:p>
        </p:txBody>
      </p:sp>
      <p:sp>
        <p:nvSpPr>
          <p:cNvPr id="32" name="Rounded Rectangle 39"/>
          <p:cNvSpPr>
            <a:spLocks noChangeArrowheads="1"/>
          </p:cNvSpPr>
          <p:nvPr/>
        </p:nvSpPr>
        <p:spPr bwMode="auto">
          <a:xfrm>
            <a:off x="7010400" y="5118100"/>
            <a:ext cx="1866900" cy="409575"/>
          </a:xfrm>
          <a:prstGeom prst="roundRect">
            <a:avLst>
              <a:gd name="adj" fmla="val 16667"/>
            </a:avLst>
          </a:prstGeom>
          <a:solidFill>
            <a:schemeClr val="accent3">
              <a:lumMod val="40000"/>
              <a:lumOff val="60000"/>
            </a:schemeClr>
          </a:solidFill>
          <a:ln w="25400">
            <a:solidFill>
              <a:srgbClr val="4E6128"/>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chemeClr val="tx1"/>
                </a:solidFill>
                <a:effectLst/>
                <a:latin typeface="Calibri" pitchFamily="34" charset="0"/>
                <a:ea typeface="Calibri" pitchFamily="34" charset="0"/>
                <a:cs typeface="Times New Roman" pitchFamily="18" charset="0"/>
              </a:rPr>
              <a:t>Allocate Funding</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3" name="Rounded Rectangle 37"/>
          <p:cNvSpPr>
            <a:spLocks noChangeArrowheads="1"/>
          </p:cNvSpPr>
          <p:nvPr/>
        </p:nvSpPr>
        <p:spPr bwMode="auto">
          <a:xfrm>
            <a:off x="7010400" y="4365625"/>
            <a:ext cx="1838324" cy="409575"/>
          </a:xfrm>
          <a:prstGeom prst="roundRect">
            <a:avLst>
              <a:gd name="adj" fmla="val 16667"/>
            </a:avLst>
          </a:prstGeom>
          <a:solidFill>
            <a:schemeClr val="accent3">
              <a:lumMod val="40000"/>
              <a:lumOff val="60000"/>
            </a:schemeClr>
          </a:solidFill>
          <a:ln w="25400">
            <a:solidFill>
              <a:srgbClr val="4E6128"/>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Identify Funding Sources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4" name="Rounded Rectangle 53"/>
          <p:cNvSpPr>
            <a:spLocks noChangeArrowheads="1"/>
          </p:cNvSpPr>
          <p:nvPr/>
        </p:nvSpPr>
        <p:spPr bwMode="auto">
          <a:xfrm>
            <a:off x="3962400" y="3695700"/>
            <a:ext cx="2322512" cy="422275"/>
          </a:xfrm>
          <a:prstGeom prst="roundRect">
            <a:avLst>
              <a:gd name="adj" fmla="val 16667"/>
            </a:avLst>
          </a:prstGeom>
          <a:solidFill>
            <a:srgbClr val="4BACC6"/>
          </a:solidFill>
          <a:ln w="25400">
            <a:solidFill>
              <a:srgbClr val="205867"/>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FFFFFF"/>
                </a:solidFill>
                <a:effectLst/>
                <a:latin typeface="Calibri" pitchFamily="34" charset="0"/>
                <a:ea typeface="Calibri" pitchFamily="34" charset="0"/>
                <a:cs typeface="Times New Roman" pitchFamily="18" charset="0"/>
              </a:rPr>
              <a:t>Prioritization Methodology</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p:txBody>
      </p:sp>
      <p:sp>
        <p:nvSpPr>
          <p:cNvPr id="35" name="Straight Arrow Connector 27"/>
          <p:cNvSpPr>
            <a:spLocks noChangeShapeType="1"/>
          </p:cNvSpPr>
          <p:nvPr/>
        </p:nvSpPr>
        <p:spPr bwMode="auto">
          <a:xfrm rot="5400000">
            <a:off x="4942680" y="4304507"/>
            <a:ext cx="360363" cy="0"/>
          </a:xfrm>
          <a:prstGeom prst="straightConnector1">
            <a:avLst/>
          </a:prstGeom>
          <a:noFill/>
          <a:ln w="19050">
            <a:solidFill>
              <a:srgbClr val="205867"/>
            </a:solidFill>
            <a:round/>
            <a:headEnd/>
            <a:tailEnd type="arrow"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 name="Rounded Rectangle 28"/>
          <p:cNvSpPr>
            <a:spLocks noChangeArrowheads="1"/>
          </p:cNvSpPr>
          <p:nvPr/>
        </p:nvSpPr>
        <p:spPr bwMode="auto">
          <a:xfrm>
            <a:off x="4411662" y="4479925"/>
            <a:ext cx="1381125" cy="333375"/>
          </a:xfrm>
          <a:prstGeom prst="roundRect">
            <a:avLst>
              <a:gd name="adj" fmla="val 16667"/>
            </a:avLst>
          </a:prstGeom>
          <a:solidFill>
            <a:schemeClr val="accent1">
              <a:lumMod val="20000"/>
              <a:lumOff val="80000"/>
            </a:schemeClr>
          </a:solidFill>
          <a:ln w="25400">
            <a:solidFill>
              <a:srgbClr val="205867"/>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chemeClr val="tx1"/>
                </a:solidFill>
                <a:effectLst/>
                <a:latin typeface="Calibri" pitchFamily="34" charset="0"/>
                <a:ea typeface="Calibri" pitchFamily="34" charset="0"/>
                <a:cs typeface="Times New Roman" pitchFamily="18" charset="0"/>
              </a:rPr>
              <a:t>Compare Results</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7" name="Straight Arrow Connector 26"/>
          <p:cNvSpPr>
            <a:spLocks noChangeShapeType="1"/>
          </p:cNvSpPr>
          <p:nvPr/>
        </p:nvSpPr>
        <p:spPr bwMode="auto">
          <a:xfrm rot="16200000" flipH="1">
            <a:off x="4917281" y="5017294"/>
            <a:ext cx="417512" cy="6350"/>
          </a:xfrm>
          <a:prstGeom prst="bentConnector3">
            <a:avLst>
              <a:gd name="adj1" fmla="val 49810"/>
            </a:avLst>
          </a:prstGeom>
          <a:noFill/>
          <a:ln w="19050">
            <a:solidFill>
              <a:srgbClr val="205867"/>
            </a:solidFill>
            <a:miter lim="800000"/>
            <a:headEnd/>
            <a:tailEnd type="arrow"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 name="Rounded Rectangle 25"/>
          <p:cNvSpPr>
            <a:spLocks noChangeArrowheads="1"/>
          </p:cNvSpPr>
          <p:nvPr/>
        </p:nvSpPr>
        <p:spPr bwMode="auto">
          <a:xfrm>
            <a:off x="4479925" y="5232400"/>
            <a:ext cx="1381125" cy="333375"/>
          </a:xfrm>
          <a:prstGeom prst="roundRect">
            <a:avLst>
              <a:gd name="adj" fmla="val 16667"/>
            </a:avLst>
          </a:prstGeom>
          <a:solidFill>
            <a:schemeClr val="accent3">
              <a:lumMod val="40000"/>
              <a:lumOff val="60000"/>
            </a:schemeClr>
          </a:solidFill>
          <a:ln w="25400">
            <a:solidFill>
              <a:srgbClr val="4E6128"/>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chemeClr val="tx1"/>
                </a:solidFill>
                <a:effectLst/>
                <a:latin typeface="Calibri" pitchFamily="34" charset="0"/>
                <a:ea typeface="Calibri" pitchFamily="34" charset="0"/>
                <a:cs typeface="Times New Roman" pitchFamily="18" charset="0"/>
              </a:rPr>
              <a:t>Balance</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9" name="Down Arrow 1"/>
          <p:cNvSpPr>
            <a:spLocks noChangeArrowheads="1"/>
          </p:cNvSpPr>
          <p:nvPr/>
        </p:nvSpPr>
        <p:spPr bwMode="auto">
          <a:xfrm>
            <a:off x="5018087" y="1763713"/>
            <a:ext cx="152400" cy="257175"/>
          </a:xfrm>
          <a:prstGeom prst="downArrow">
            <a:avLst>
              <a:gd name="adj1" fmla="val 50000"/>
              <a:gd name="adj2" fmla="val 49996"/>
            </a:avLst>
          </a:prstGeom>
          <a:solidFill>
            <a:srgbClr val="4BACC6"/>
          </a:solidFill>
          <a:ln w="25400">
            <a:solidFill>
              <a:srgbClr val="205867"/>
            </a:solidFill>
            <a:miter lim="800000"/>
            <a:headEnd/>
            <a:tailEnd/>
          </a:ln>
        </p:spPr>
        <p:txBody>
          <a:bodyPr vert="horz" wrap="square" lIns="91440" tIns="45720" rIns="91440" bIns="45720" numCol="1" anchor="ctr" anchorCtr="0" compatLnSpc="1">
            <a:prstTxWarp prst="textNoShape">
              <a:avLst/>
            </a:prstTxWarp>
          </a:bodyPr>
          <a:lstStyle/>
          <a:p>
            <a:endParaRPr lang="en-US"/>
          </a:p>
        </p:txBody>
      </p:sp>
      <p:sp>
        <p:nvSpPr>
          <p:cNvPr id="40" name="Down Arrow 31"/>
          <p:cNvSpPr>
            <a:spLocks noChangeArrowheads="1"/>
          </p:cNvSpPr>
          <p:nvPr/>
        </p:nvSpPr>
        <p:spPr bwMode="auto">
          <a:xfrm>
            <a:off x="5046661" y="5699123"/>
            <a:ext cx="152400" cy="298448"/>
          </a:xfrm>
          <a:prstGeom prst="downArrow">
            <a:avLst>
              <a:gd name="adj1" fmla="val 50000"/>
              <a:gd name="adj2" fmla="val 49996"/>
            </a:avLst>
          </a:prstGeom>
          <a:solidFill>
            <a:srgbClr val="4BACC6"/>
          </a:solidFill>
          <a:ln w="25400">
            <a:solidFill>
              <a:srgbClr val="205867"/>
            </a:solidFill>
            <a:miter lim="800000"/>
            <a:headEnd/>
            <a:tailEnd/>
          </a:ln>
        </p:spPr>
        <p:txBody>
          <a:bodyPr vert="horz" wrap="square" lIns="91440" tIns="45720" rIns="91440" bIns="45720" numCol="1" anchor="ctr" anchorCtr="0" compatLnSpc="1">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Population Overview</a:t>
            </a:r>
            <a:endParaRPr lang="en-US" dirty="0"/>
          </a:p>
        </p:txBody>
      </p:sp>
      <p:sp>
        <p:nvSpPr>
          <p:cNvPr id="3" name="Content Placeholder 2"/>
          <p:cNvSpPr>
            <a:spLocks noGrp="1"/>
          </p:cNvSpPr>
          <p:nvPr>
            <p:ph idx="1"/>
          </p:nvPr>
        </p:nvSpPr>
        <p:spPr/>
        <p:txBody>
          <a:bodyPr/>
          <a:lstStyle/>
          <a:p>
            <a:pPr marL="342900" indent="-342900">
              <a:spcBef>
                <a:spcPts val="900"/>
              </a:spcBef>
              <a:buFont typeface="Wingdings" pitchFamily="2" charset="2"/>
              <a:buChar char="§"/>
              <a:defRPr/>
            </a:pPr>
            <a:r>
              <a:rPr lang="en-US" dirty="0">
                <a:solidFill>
                  <a:srgbClr val="1F497D"/>
                </a:solidFill>
              </a:rPr>
              <a:t>Between 1980 and 2010 the County grew by 315%</a:t>
            </a:r>
          </a:p>
          <a:p>
            <a:pPr marL="342900" indent="-342900">
              <a:spcBef>
                <a:spcPts val="900"/>
              </a:spcBef>
              <a:buFont typeface="Wingdings" pitchFamily="2" charset="2"/>
              <a:buChar char="§"/>
              <a:defRPr/>
            </a:pPr>
            <a:r>
              <a:rPr lang="en-US" dirty="0">
                <a:solidFill>
                  <a:srgbClr val="1F497D"/>
                </a:solidFill>
              </a:rPr>
              <a:t>Current Profile</a:t>
            </a:r>
          </a:p>
          <a:p>
            <a:pPr marL="685800" lvl="1" indent="-342900">
              <a:spcBef>
                <a:spcPts val="900"/>
              </a:spcBef>
              <a:buFont typeface="Wingdings" pitchFamily="2" charset="2"/>
              <a:buChar char="§"/>
              <a:defRPr/>
            </a:pPr>
            <a:r>
              <a:rPr lang="en-US" dirty="0">
                <a:solidFill>
                  <a:srgbClr val="1F497D"/>
                </a:solidFill>
              </a:rPr>
              <a:t>Density concentrated in southern half</a:t>
            </a:r>
          </a:p>
          <a:p>
            <a:pPr marL="685800" lvl="1" indent="-342900">
              <a:spcBef>
                <a:spcPts val="900"/>
              </a:spcBef>
              <a:buFont typeface="Wingdings" pitchFamily="2" charset="2"/>
              <a:buChar char="§"/>
              <a:defRPr/>
            </a:pPr>
            <a:r>
              <a:rPr lang="en-US" dirty="0">
                <a:solidFill>
                  <a:srgbClr val="1F497D"/>
                </a:solidFill>
              </a:rPr>
              <a:t>Fewer youth, minorities and low income households than metro and statewide averages</a:t>
            </a:r>
          </a:p>
          <a:p>
            <a:pPr marL="685800" lvl="1" indent="-342900">
              <a:spcBef>
                <a:spcPts val="900"/>
              </a:spcBef>
              <a:buFont typeface="Wingdings" pitchFamily="2" charset="2"/>
              <a:buChar char="§"/>
              <a:defRPr/>
            </a:pPr>
            <a:r>
              <a:rPr lang="en-US" dirty="0">
                <a:solidFill>
                  <a:srgbClr val="1F497D"/>
                </a:solidFill>
              </a:rPr>
              <a:t>More seniors than metro average</a:t>
            </a:r>
          </a:p>
          <a:p>
            <a:pPr marL="342900" indent="-342900">
              <a:spcBef>
                <a:spcPts val="900"/>
              </a:spcBef>
              <a:buFont typeface="Wingdings" pitchFamily="2" charset="2"/>
              <a:buChar char="§"/>
              <a:defRPr/>
            </a:pPr>
            <a:r>
              <a:rPr lang="en-US" dirty="0">
                <a:solidFill>
                  <a:srgbClr val="1F497D"/>
                </a:solidFill>
              </a:rPr>
              <a:t>Projected Population Growth</a:t>
            </a:r>
          </a:p>
          <a:p>
            <a:pPr marL="685800" lvl="1" indent="-342900">
              <a:spcBef>
                <a:spcPts val="900"/>
              </a:spcBef>
              <a:buFont typeface="Wingdings" pitchFamily="2" charset="2"/>
              <a:buChar char="§"/>
              <a:defRPr/>
            </a:pPr>
            <a:r>
              <a:rPr lang="en-US" dirty="0">
                <a:solidFill>
                  <a:srgbClr val="1F497D"/>
                </a:solidFill>
              </a:rPr>
              <a:t>94% increase in total population through 2040</a:t>
            </a:r>
          </a:p>
          <a:p>
            <a:pPr marL="685800" lvl="1" indent="-342900">
              <a:spcBef>
                <a:spcPts val="900"/>
              </a:spcBef>
              <a:buFont typeface="Wingdings" pitchFamily="2" charset="2"/>
              <a:buChar char="§"/>
              <a:defRPr/>
            </a:pPr>
            <a:r>
              <a:rPr lang="en-US" dirty="0">
                <a:solidFill>
                  <a:srgbClr val="1F497D"/>
                </a:solidFill>
              </a:rPr>
              <a:t>Continued strong growth, but at a slower rate, highest rate of growth from 2010-2020</a:t>
            </a:r>
          </a:p>
          <a:p>
            <a:pPr marL="685800" lvl="1" indent="-342900">
              <a:spcBef>
                <a:spcPts val="900"/>
              </a:spcBef>
              <a:buFont typeface="Wingdings" pitchFamily="2" charset="2"/>
              <a:buChar char="§"/>
              <a:defRPr/>
            </a:pPr>
            <a:r>
              <a:rPr lang="en-US" dirty="0">
                <a:solidFill>
                  <a:srgbClr val="1F497D"/>
                </a:solidFill>
              </a:rPr>
              <a:t>Increasing share of regional population</a:t>
            </a:r>
          </a:p>
          <a:p>
            <a:endParaRPr lang="en-US" dirty="0"/>
          </a:p>
        </p:txBody>
      </p:sp>
    </p:spTree>
    <p:extLst>
      <p:ext uri="{BB962C8B-B14F-4D97-AF65-F5344CB8AC3E}">
        <p14:creationId xmlns:p14="http://schemas.microsoft.com/office/powerpoint/2010/main" val="31461318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52400"/>
            <a:ext cx="7620000" cy="808038"/>
          </a:xfrm>
        </p:spPr>
        <p:txBody>
          <a:bodyPr anchor="ctr">
            <a:normAutofit/>
          </a:bodyPr>
          <a:lstStyle/>
          <a:p>
            <a:r>
              <a:rPr lang="en-US" dirty="0" smtClean="0">
                <a:latin typeface="Arial" panose="020B0604020202020204" pitchFamily="34" charset="0"/>
                <a:cs typeface="Arial" panose="020B0604020202020204" pitchFamily="34" charset="0"/>
              </a:rPr>
              <a:t>Projected Population Change (2010-2040)</a:t>
            </a:r>
            <a:endParaRPr lang="en-US" dirty="0">
              <a:latin typeface="Arial" panose="020B0604020202020204" pitchFamily="34" charset="0"/>
              <a:cs typeface="Arial" panose="020B0604020202020204" pitchFamily="34" charset="0"/>
            </a:endParaRPr>
          </a:p>
        </p:txBody>
      </p:sp>
      <p:pic>
        <p:nvPicPr>
          <p:cNvPr id="3" name="Picture 2"/>
          <p:cNvPicPr>
            <a:picLocks noChangeAspect="1" noChangeArrowheads="1"/>
          </p:cNvPicPr>
          <p:nvPr/>
        </p:nvPicPr>
        <p:blipFill>
          <a:blip r:embed="rId3" cstate="print"/>
          <a:srcRect l="9524" t="12190" r="10952" b="4762"/>
          <a:stretch>
            <a:fillRect/>
          </a:stretch>
        </p:blipFill>
        <p:spPr bwMode="auto">
          <a:xfrm>
            <a:off x="1523999" y="1172609"/>
            <a:ext cx="7426413" cy="4847191"/>
          </a:xfrm>
          <a:prstGeom prst="rect">
            <a:avLst/>
          </a:prstGeom>
          <a:noFill/>
          <a:ln w="9525">
            <a:noFill/>
            <a:miter lim="800000"/>
            <a:headEnd/>
            <a:tailEnd/>
          </a:ln>
          <a:effectLst/>
        </p:spPr>
      </p:pic>
    </p:spTree>
    <p:extLst>
      <p:ext uri="{BB962C8B-B14F-4D97-AF65-F5344CB8AC3E}">
        <p14:creationId xmlns:p14="http://schemas.microsoft.com/office/powerpoint/2010/main" val="35615328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anose="020B0604020202020204" pitchFamily="34" charset="0"/>
                <a:cs typeface="Arial" panose="020B0604020202020204" pitchFamily="34" charset="0"/>
              </a:rPr>
              <a:t>Employment </a:t>
            </a:r>
            <a:r>
              <a:rPr lang="en-US" dirty="0">
                <a:latin typeface="Arial" panose="020B0604020202020204" pitchFamily="34" charset="0"/>
                <a:cs typeface="Arial" panose="020B0604020202020204" pitchFamily="34" charset="0"/>
              </a:rPr>
              <a:t>Overview</a:t>
            </a:r>
            <a:endParaRPr lang="en-US" dirty="0"/>
          </a:p>
        </p:txBody>
      </p:sp>
      <p:sp>
        <p:nvSpPr>
          <p:cNvPr id="3" name="Content Placeholder 2"/>
          <p:cNvSpPr>
            <a:spLocks noGrp="1"/>
          </p:cNvSpPr>
          <p:nvPr>
            <p:ph idx="1"/>
          </p:nvPr>
        </p:nvSpPr>
        <p:spPr/>
        <p:txBody>
          <a:bodyPr/>
          <a:lstStyle/>
          <a:p>
            <a:pPr marL="342900" indent="-342900">
              <a:spcBef>
                <a:spcPts val="900"/>
              </a:spcBef>
              <a:buFont typeface="Wingdings" pitchFamily="2" charset="2"/>
              <a:buChar char="§"/>
              <a:defRPr/>
            </a:pPr>
            <a:r>
              <a:rPr lang="en-US" dirty="0">
                <a:solidFill>
                  <a:srgbClr val="1F497D"/>
                </a:solidFill>
              </a:rPr>
              <a:t>Low unemployment rate relative to region and state</a:t>
            </a:r>
          </a:p>
          <a:p>
            <a:pPr marL="342900" indent="-342900">
              <a:spcBef>
                <a:spcPts val="900"/>
              </a:spcBef>
              <a:buFont typeface="Wingdings" pitchFamily="2" charset="2"/>
              <a:buChar char="§"/>
              <a:defRPr/>
            </a:pPr>
            <a:r>
              <a:rPr lang="en-US" dirty="0">
                <a:solidFill>
                  <a:srgbClr val="1F497D"/>
                </a:solidFill>
              </a:rPr>
              <a:t>Industry Mix</a:t>
            </a:r>
          </a:p>
          <a:p>
            <a:pPr marL="685800" lvl="1" indent="-342900">
              <a:spcBef>
                <a:spcPts val="900"/>
              </a:spcBef>
              <a:buFont typeface="Wingdings" pitchFamily="2" charset="2"/>
              <a:buChar char="§"/>
              <a:defRPr/>
            </a:pPr>
            <a:r>
              <a:rPr lang="en-US" dirty="0">
                <a:solidFill>
                  <a:srgbClr val="1F497D"/>
                </a:solidFill>
              </a:rPr>
              <a:t>Higher proportion of goods-producing jobs, mainly Construction and Manufacturing</a:t>
            </a:r>
          </a:p>
          <a:p>
            <a:pPr marL="685800" lvl="1" indent="-342900">
              <a:spcBef>
                <a:spcPts val="900"/>
              </a:spcBef>
              <a:buFont typeface="Wingdings" pitchFamily="2" charset="2"/>
              <a:buChar char="§"/>
              <a:defRPr/>
            </a:pPr>
            <a:r>
              <a:rPr lang="en-US" dirty="0">
                <a:solidFill>
                  <a:srgbClr val="1F497D"/>
                </a:solidFill>
              </a:rPr>
              <a:t>Lower proportion of service-producing jobs, significant employment in Retail Trade</a:t>
            </a:r>
          </a:p>
          <a:p>
            <a:pPr marL="342900" indent="-342900">
              <a:spcBef>
                <a:spcPts val="900"/>
              </a:spcBef>
              <a:buFont typeface="Wingdings" pitchFamily="2" charset="2"/>
              <a:buChar char="§"/>
              <a:defRPr/>
            </a:pPr>
            <a:r>
              <a:rPr lang="en-US" dirty="0">
                <a:solidFill>
                  <a:srgbClr val="1F497D"/>
                </a:solidFill>
              </a:rPr>
              <a:t>Projected Employment Growth</a:t>
            </a:r>
          </a:p>
          <a:p>
            <a:pPr marL="685800" lvl="1" indent="-342900">
              <a:spcBef>
                <a:spcPts val="900"/>
              </a:spcBef>
              <a:buFont typeface="Wingdings" pitchFamily="2" charset="2"/>
              <a:buChar char="§"/>
              <a:defRPr/>
            </a:pPr>
            <a:r>
              <a:rPr lang="en-US" dirty="0">
                <a:solidFill>
                  <a:srgbClr val="1F497D"/>
                </a:solidFill>
              </a:rPr>
              <a:t>166% increase in employment through 2040</a:t>
            </a:r>
          </a:p>
          <a:p>
            <a:pPr marL="685800" lvl="1" indent="-342900">
              <a:spcBef>
                <a:spcPts val="900"/>
              </a:spcBef>
              <a:buFont typeface="Wingdings" pitchFamily="2" charset="2"/>
              <a:buChar char="§"/>
              <a:defRPr/>
            </a:pPr>
            <a:r>
              <a:rPr lang="en-US" dirty="0">
                <a:solidFill>
                  <a:srgbClr val="1F497D"/>
                </a:solidFill>
              </a:rPr>
              <a:t>Increased share of regional employment</a:t>
            </a:r>
          </a:p>
          <a:p>
            <a:pPr marL="685800" lvl="1" indent="-342900">
              <a:spcBef>
                <a:spcPts val="900"/>
              </a:spcBef>
              <a:buFont typeface="Wingdings" pitchFamily="2" charset="2"/>
              <a:buChar char="§"/>
              <a:defRPr/>
            </a:pPr>
            <a:r>
              <a:rPr lang="en-US" dirty="0">
                <a:solidFill>
                  <a:srgbClr val="1F497D"/>
                </a:solidFill>
              </a:rPr>
              <a:t>Significant growth in high paying sectors</a:t>
            </a:r>
          </a:p>
          <a:p>
            <a:endParaRPr lang="en-US" dirty="0"/>
          </a:p>
        </p:txBody>
      </p:sp>
    </p:spTree>
    <p:extLst>
      <p:ext uri="{BB962C8B-B14F-4D97-AF65-F5344CB8AC3E}">
        <p14:creationId xmlns:p14="http://schemas.microsoft.com/office/powerpoint/2010/main" val="7014932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152400"/>
            <a:ext cx="7620000" cy="808038"/>
          </a:xfrm>
        </p:spPr>
        <p:txBody>
          <a:bodyPr anchor="ctr">
            <a:normAutofit/>
          </a:bodyPr>
          <a:lstStyle/>
          <a:p>
            <a:r>
              <a:rPr lang="en-US" sz="3000" dirty="0" smtClean="0">
                <a:latin typeface="Arial" panose="020B0604020202020204" pitchFamily="34" charset="0"/>
                <a:cs typeface="Arial" panose="020B0604020202020204" pitchFamily="34" charset="0"/>
              </a:rPr>
              <a:t>Projected Employment Change (2010-2040)</a:t>
            </a:r>
            <a:endParaRPr lang="en-US" sz="3000" dirty="0">
              <a:latin typeface="Arial" panose="020B0604020202020204" pitchFamily="34" charset="0"/>
              <a:cs typeface="Arial" panose="020B0604020202020204" pitchFamily="34" charset="0"/>
            </a:endParaRPr>
          </a:p>
        </p:txBody>
      </p:sp>
      <p:pic>
        <p:nvPicPr>
          <p:cNvPr id="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12144" y="1219200"/>
            <a:ext cx="7399056" cy="4800600"/>
          </a:xfrm>
          <a:prstGeom prst="rect">
            <a:avLst/>
          </a:prstGeom>
          <a:noFill/>
          <a:ln w="9525">
            <a:noFill/>
            <a:miter lim="800000"/>
            <a:headEnd/>
            <a:tailEnd/>
          </a:ln>
          <a:effectLst/>
        </p:spPr>
      </p:pic>
    </p:spTree>
    <p:extLst>
      <p:ext uri="{BB962C8B-B14F-4D97-AF65-F5344CB8AC3E}">
        <p14:creationId xmlns:p14="http://schemas.microsoft.com/office/powerpoint/2010/main" val="303779085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4086</TotalTime>
  <Words>3066</Words>
  <Application>Microsoft Office PowerPoint</Application>
  <PresentationFormat>On-screen Show (4:3)</PresentationFormat>
  <Paragraphs>580</Paragraphs>
  <Slides>49</Slides>
  <Notes>29</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49</vt:i4>
      </vt:variant>
    </vt:vector>
  </HeadingPairs>
  <TitlesOfParts>
    <vt:vector size="58" baseType="lpstr">
      <vt:lpstr>Arial</vt:lpstr>
      <vt:lpstr>Calibri</vt:lpstr>
      <vt:lpstr>Symbol</vt:lpstr>
      <vt:lpstr>Times New Roman</vt:lpstr>
      <vt:lpstr>Trebuchet MS</vt:lpstr>
      <vt:lpstr>Wingdings</vt:lpstr>
      <vt:lpstr>Office Theme</vt:lpstr>
      <vt:lpstr>1_Office Theme</vt:lpstr>
      <vt:lpstr>2_Office Theme</vt:lpstr>
      <vt:lpstr>PowerPoint Presentation</vt:lpstr>
      <vt:lpstr>Agenda</vt:lpstr>
      <vt:lpstr>Project Team</vt:lpstr>
      <vt:lpstr>CTP Purpose</vt:lpstr>
      <vt:lpstr>Plan Development Process</vt:lpstr>
      <vt:lpstr>Population Overview</vt:lpstr>
      <vt:lpstr>Projected Population Change (2010-2040)</vt:lpstr>
      <vt:lpstr>Employment Overview</vt:lpstr>
      <vt:lpstr>Projected Employment Change (2010-2040)</vt:lpstr>
      <vt:lpstr>Commuting Patterns</vt:lpstr>
      <vt:lpstr>PowerPoint Presentation</vt:lpstr>
      <vt:lpstr>Public Outreach</vt:lpstr>
      <vt:lpstr>Public Meetings</vt:lpstr>
      <vt:lpstr>2040 Levels of Service – Existing plus Committed System</vt:lpstr>
      <vt:lpstr>Types of Roadway Solutions</vt:lpstr>
      <vt:lpstr>Multi-Modal Solutions</vt:lpstr>
      <vt:lpstr>Project Prioritization</vt:lpstr>
      <vt:lpstr>Project Prioritization Process</vt:lpstr>
      <vt:lpstr>Initial Funding Targets</vt:lpstr>
      <vt:lpstr> Funding</vt:lpstr>
      <vt:lpstr>Sources of Funding (2015 – 2040)</vt:lpstr>
      <vt:lpstr>Funding Allocation – Recommended Projects</vt:lpstr>
      <vt:lpstr>Funding Allocation - SPLOST</vt:lpstr>
      <vt:lpstr>Capacity Expansion Projects</vt:lpstr>
      <vt:lpstr>Capacity Expansion Projects – Tier 1</vt:lpstr>
      <vt:lpstr>Operations &amp; Connectivity Projects</vt:lpstr>
      <vt:lpstr>Operations &amp; Connectivity Projects– Tier 1</vt:lpstr>
      <vt:lpstr>Safety Improvements and Bridge Upgrades </vt:lpstr>
      <vt:lpstr>Safety Improvements and Bridge Upgrades – Tier 1</vt:lpstr>
      <vt:lpstr>Safety Improvements and Bridge Upgrades – Tier 1</vt:lpstr>
      <vt:lpstr>Safety Improvements and Bridge Upgrades– Tier 1</vt:lpstr>
      <vt:lpstr>Conceptual Trail Planning</vt:lpstr>
      <vt:lpstr>Potential Trail Projects</vt:lpstr>
      <vt:lpstr>Proposed Trails</vt:lpstr>
      <vt:lpstr>Bike / Ped Facilities</vt:lpstr>
      <vt:lpstr>Bike / Ped Facilities– Tier 1</vt:lpstr>
      <vt:lpstr>Bike / Ped Facilities – Tier 1</vt:lpstr>
      <vt:lpstr> Transit Study - Purpose</vt:lpstr>
      <vt:lpstr>Existing Services</vt:lpstr>
      <vt:lpstr>Summary of Transit Needs</vt:lpstr>
      <vt:lpstr> Transit Scenarios</vt:lpstr>
      <vt:lpstr>Recommendations</vt:lpstr>
      <vt:lpstr>Leveraged Funds</vt:lpstr>
      <vt:lpstr>Cherokee County Local Contribution</vt:lpstr>
      <vt:lpstr>Where could the additional local funds come from?</vt:lpstr>
      <vt:lpstr>Implementation Plan</vt:lpstr>
      <vt:lpstr>Policy Considerations</vt:lpstr>
      <vt:lpstr>Next Steps</vt:lpstr>
      <vt:lpstr>Questions?</vt:lpstr>
    </vt:vector>
  </TitlesOfParts>
  <Company>Parsons Brinckerhoff</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Shaze</dc:creator>
  <cp:lastModifiedBy>Geoff Morton</cp:lastModifiedBy>
  <cp:revision>407</cp:revision>
  <cp:lastPrinted>2015-06-08T21:16:41Z</cp:lastPrinted>
  <dcterms:created xsi:type="dcterms:W3CDTF">2014-04-28T18:14:02Z</dcterms:created>
  <dcterms:modified xsi:type="dcterms:W3CDTF">2016-01-19T15:49:20Z</dcterms:modified>
</cp:coreProperties>
</file>